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1" r:id="rId5"/>
  </p:sldMasterIdLst>
  <p:notesMasterIdLst>
    <p:notesMasterId r:id="rId30"/>
  </p:notesMasterIdLst>
  <p:sldIdLst>
    <p:sldId id="256" r:id="rId6"/>
    <p:sldId id="257" r:id="rId7"/>
    <p:sldId id="2147470475" r:id="rId8"/>
    <p:sldId id="263" r:id="rId9"/>
    <p:sldId id="262" r:id="rId10"/>
    <p:sldId id="28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312" r:id="rId25"/>
    <p:sldId id="266" r:id="rId26"/>
    <p:sldId id="283" r:id="rId27"/>
    <p:sldId id="265" r:id="rId28"/>
    <p:sldId id="311" r:id="rId29"/>
  </p:sldIdLst>
  <p:sldSz cx="15238413" cy="8570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jani Subramanian" initials="RS" lastIdx="5" clrIdx="0">
    <p:extLst>
      <p:ext uri="{19B8F6BF-5375-455C-9EA6-DF929625EA0E}">
        <p15:presenceInfo xmlns:p15="http://schemas.microsoft.com/office/powerpoint/2012/main" userId="S::ransubra1@publicisgroupe.net::919af7de-2031-41f1-8c4e-83854e5339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17"/>
    <a:srgbClr val="EF7B24"/>
    <a:srgbClr val="FCFCFC"/>
    <a:srgbClr val="FFE104"/>
    <a:srgbClr val="FFE001"/>
    <a:srgbClr val="FF7B17"/>
    <a:srgbClr val="FFFFFF"/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233F8-B9B2-BD45-B81E-E6AD4480C83B}" v="203" dt="2022-08-11T23:16:16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88571"/>
  </p:normalViewPr>
  <p:slideViewPr>
    <p:cSldViewPr snapToGrid="0">
      <p:cViewPr varScale="1">
        <p:scale>
          <a:sx n="90" d="100"/>
          <a:sy n="90" d="100"/>
        </p:scale>
        <p:origin x="1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ana Bagaria" userId="0438405b-1507-4fbb-8f55-a34fd1addb73" providerId="ADAL" clId="{907233F8-B9B2-BD45-B81E-E6AD4480C83B}"/>
    <pc:docChg chg="undo redo custSel modSld">
      <pc:chgData name="Archana Bagaria" userId="0438405b-1507-4fbb-8f55-a34fd1addb73" providerId="ADAL" clId="{907233F8-B9B2-BD45-B81E-E6AD4480C83B}" dt="2022-08-11T23:16:35.455" v="277" actId="20577"/>
      <pc:docMkLst>
        <pc:docMk/>
      </pc:docMkLst>
      <pc:sldChg chg="modSp mod">
        <pc:chgData name="Archana Bagaria" userId="0438405b-1507-4fbb-8f55-a34fd1addb73" providerId="ADAL" clId="{907233F8-B9B2-BD45-B81E-E6AD4480C83B}" dt="2022-08-11T23:13:31.473" v="196" actId="1076"/>
        <pc:sldMkLst>
          <pc:docMk/>
          <pc:sldMk cId="1612758042" sldId="257"/>
        </pc:sldMkLst>
        <pc:spChg chg="mod">
          <ac:chgData name="Archana Bagaria" userId="0438405b-1507-4fbb-8f55-a34fd1addb73" providerId="ADAL" clId="{907233F8-B9B2-BD45-B81E-E6AD4480C83B}" dt="2022-08-11T23:13:16.221" v="195" actId="1076"/>
          <ac:spMkLst>
            <pc:docMk/>
            <pc:sldMk cId="1612758042" sldId="257"/>
            <ac:spMk id="4" creationId="{9AC28D76-453F-6230-8733-D9CC8A080F83}"/>
          </ac:spMkLst>
        </pc:spChg>
        <pc:spChg chg="mod">
          <ac:chgData name="Archana Bagaria" userId="0438405b-1507-4fbb-8f55-a34fd1addb73" providerId="ADAL" clId="{907233F8-B9B2-BD45-B81E-E6AD4480C83B}" dt="2022-08-11T23:13:31.473" v="196" actId="1076"/>
          <ac:spMkLst>
            <pc:docMk/>
            <pc:sldMk cId="1612758042" sldId="257"/>
            <ac:spMk id="16" creationId="{C8310D51-AC70-2B2C-FECA-13187791CB11}"/>
          </ac:spMkLst>
        </pc:spChg>
        <pc:spChg chg="mod">
          <ac:chgData name="Archana Bagaria" userId="0438405b-1507-4fbb-8f55-a34fd1addb73" providerId="ADAL" clId="{907233F8-B9B2-BD45-B81E-E6AD4480C83B}" dt="2022-08-11T23:13:31.473" v="196" actId="1076"/>
          <ac:spMkLst>
            <pc:docMk/>
            <pc:sldMk cId="1612758042" sldId="257"/>
            <ac:spMk id="17" creationId="{1D4C3831-E82B-7D30-F37F-53FA6FA39327}"/>
          </ac:spMkLst>
        </pc:spChg>
      </pc:sldChg>
      <pc:sldChg chg="modSp mod">
        <pc:chgData name="Archana Bagaria" userId="0438405b-1507-4fbb-8f55-a34fd1addb73" providerId="ADAL" clId="{907233F8-B9B2-BD45-B81E-E6AD4480C83B}" dt="2022-08-11T23:16:35.455" v="277" actId="20577"/>
        <pc:sldMkLst>
          <pc:docMk/>
          <pc:sldMk cId="1247667612" sldId="260"/>
        </pc:sldMkLst>
        <pc:spChg chg="mod">
          <ac:chgData name="Archana Bagaria" userId="0438405b-1507-4fbb-8f55-a34fd1addb73" providerId="ADAL" clId="{907233F8-B9B2-BD45-B81E-E6AD4480C83B}" dt="2022-08-11T23:15:05.958" v="254" actId="20577"/>
          <ac:spMkLst>
            <pc:docMk/>
            <pc:sldMk cId="1247667612" sldId="260"/>
            <ac:spMk id="3" creationId="{A510F5B9-8434-3989-29BE-BACD1A81D90C}"/>
          </ac:spMkLst>
        </pc:spChg>
        <pc:spChg chg="mod">
          <ac:chgData name="Archana Bagaria" userId="0438405b-1507-4fbb-8f55-a34fd1addb73" providerId="ADAL" clId="{907233F8-B9B2-BD45-B81E-E6AD4480C83B}" dt="2022-08-11T23:14:54.628" v="218" actId="20577"/>
          <ac:spMkLst>
            <pc:docMk/>
            <pc:sldMk cId="1247667612" sldId="260"/>
            <ac:spMk id="6" creationId="{1C5EA385-0491-9BD1-93BE-AB0D7CC8EF42}"/>
          </ac:spMkLst>
        </pc:spChg>
        <pc:spChg chg="mod">
          <ac:chgData name="Archana Bagaria" userId="0438405b-1507-4fbb-8f55-a34fd1addb73" providerId="ADAL" clId="{907233F8-B9B2-BD45-B81E-E6AD4480C83B}" dt="2022-08-11T23:16:35.455" v="277" actId="20577"/>
          <ac:spMkLst>
            <pc:docMk/>
            <pc:sldMk cId="1247667612" sldId="260"/>
            <ac:spMk id="12" creationId="{C77DE8E4-86A3-4A68-2085-FCBD46BAFBD9}"/>
          </ac:spMkLst>
        </pc:spChg>
      </pc:sldChg>
      <pc:sldChg chg="modSp mod">
        <pc:chgData name="Archana Bagaria" userId="0438405b-1507-4fbb-8f55-a34fd1addb73" providerId="ADAL" clId="{907233F8-B9B2-BD45-B81E-E6AD4480C83B}" dt="2022-08-11T23:06:52.353" v="1" actId="27636"/>
        <pc:sldMkLst>
          <pc:docMk/>
          <pc:sldMk cId="394412344" sldId="264"/>
        </pc:sldMkLst>
        <pc:spChg chg="mod">
          <ac:chgData name="Archana Bagaria" userId="0438405b-1507-4fbb-8f55-a34fd1addb73" providerId="ADAL" clId="{907233F8-B9B2-BD45-B81E-E6AD4480C83B}" dt="2022-08-11T23:06:52.353" v="1" actId="27636"/>
          <ac:spMkLst>
            <pc:docMk/>
            <pc:sldMk cId="394412344" sldId="264"/>
            <ac:spMk id="6" creationId="{F54F202E-477D-8003-C9F8-49A43E46F51B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6T10:32:11.216" idx="2">
    <p:pos x="2030" y="148"/>
    <p:text>This element is for course title throughout. However, pls chk once with Chetan.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6T10:42:00.173" idx="3">
    <p:pos x="2297" y="793"/>
    <p:text>Pls check the first template that chetan had shared for heading styles for segments.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6T10:45:33.692" idx="4">
    <p:pos x="4163" y="2769"/>
    <p:text>roadies and disney have the same brand voice? they are poles apart isnt it? Maybe a copy paste error. pl chk.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6T11:34:40.479" idx="5">
    <p:pos x="4025" y="2994"/>
    <p:text>Gotcha! Pls change it to Daring :D</p:text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545E-3766-954E-8911-94BC67167CEC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E34E6-293D-6C49-AFD4-2D90F9D8D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3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1409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42817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14226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285634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57043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28451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999860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71268" algn="l" defTabSz="1142817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32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8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84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3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8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38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28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5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5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Innocent as Primary Archetype:     </a:t>
            </a:r>
            <a:r>
              <a:rPr lang="en-US" sz="15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5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neuroflash.com</a:t>
            </a:r>
            <a:r>
              <a:rPr lang="en-US" sz="15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/blog/</a:t>
            </a:r>
            <a:r>
              <a:rPr lang="en-US" sz="15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</a:t>
            </a:r>
            <a:r>
              <a:rPr lang="en-US" sz="15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-brand-marketing-strategy/</a:t>
            </a:r>
            <a:endParaRPr lang="en-IN" sz="15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5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 of all </a:t>
            </a:r>
            <a:r>
              <a:rPr lang="en-US" sz="15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</a:t>
            </a:r>
            <a:r>
              <a:rPr lang="en-US" sz="15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slogans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 https://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www.coca-colacompany.com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/company/history/history-of-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-advertising-slogans#:~:text=about%20Coca%2DCola-,The%201906%20slogan%2C%20%22The%20Great%20National%20Temperance%20Beverage%2C%22,Million%20a%20Day%22%20from%201925.</a:t>
            </a:r>
            <a:endParaRPr lang="en-IN" sz="1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5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Refreshing Magic of Cola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skoclarity.com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/refresh-the-world-make-a-difference-how-coca-cola-uses-archetypes/</a:t>
            </a:r>
            <a:endParaRPr lang="en-IN" sz="1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AE34E6-293D-6C49-AFD4-2D90F9D8D7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05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04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5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Apple’s Design System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 https://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developer.apple.com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/design/human-interface-guidelines/guidelines/overview/</a:t>
            </a:r>
          </a:p>
          <a:p>
            <a:pPr lvl="0"/>
            <a:endParaRPr lang="en-IN" sz="1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5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Brand’s Case Study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cultbranding.com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5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5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/apple-archetype/#:~:text=The%20Archetype%20of%20The%20Apple&amp;text=The%20apple%20has%20always%20been,their%20expulsion%20from%20the%20garden.</a:t>
            </a:r>
            <a:endParaRPr lang="en-IN" sz="15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01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2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Psychological research has personified various basic human desires creating a deeper connection with people, Brands uses these Personalities/ Archetypes to create symbols and stories that we already understand or recognize  and relate 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4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AE34E6-293D-6C49-AFD4-2D90F9D8D7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76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0" i="0" kern="1200" dirty="0">
                <a:solidFill>
                  <a:schemeClr val="tx1"/>
                </a:solidFill>
                <a:effectLst/>
                <a:latin typeface="Futura Next Book" panose="020B0502020204020303" pitchFamily="34" charset="77"/>
                <a:ea typeface="+mn-ea"/>
                <a:cs typeface="+mn-cs"/>
              </a:rPr>
              <a:t>- </a:t>
            </a: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In its simplest form, it means "</a:t>
            </a:r>
            <a:r>
              <a:rPr lang="en-US" sz="1600" dirty="0">
                <a:solidFill>
                  <a:schemeClr val="accent2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original imprint </a:t>
            </a: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or </a:t>
            </a:r>
            <a:r>
              <a:rPr lang="en-US" sz="1600" dirty="0">
                <a:solidFill>
                  <a:schemeClr val="accent2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mold</a:t>
            </a: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.” that initial pattern or essential aspects of a thing that determine its shape and nature. </a:t>
            </a:r>
            <a:endParaRPr lang="en-IN" sz="1600" b="0" i="0" kern="1200" dirty="0">
              <a:solidFill>
                <a:schemeClr val="tx1"/>
              </a:solidFill>
              <a:effectLst/>
              <a:latin typeface="Futura Next Book" panose="020B0502020204020303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b="0" i="0" kern="1200" dirty="0">
                <a:solidFill>
                  <a:schemeClr val="tx1"/>
                </a:solidFill>
                <a:effectLst/>
                <a:latin typeface="Futura Next Book" panose="020B0502020204020303" pitchFamily="34" charset="77"/>
                <a:ea typeface="+mn-ea"/>
                <a:cs typeface="+mn-cs"/>
              </a:rPr>
              <a:t>- Carl Jung, a Swiss psychiatrist, 20th century, first person to bring the application of archetypes into modern psychology.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Regardless of where you are, what decade you may be in, companies and other well-known icons use these personalities to connect with people.</a:t>
            </a: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42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Psychological research has personified various basic human desires creating a deeper connection with people, Brands uses these Personalities/ Archetypes to create symbols and stories that we already understand or recognize  and relate 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6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spc="30" dirty="0">
                <a:solidFill>
                  <a:schemeClr val="bg1"/>
                </a:solidFill>
                <a:latin typeface="Futura Next DemiBold" panose="020B0602020204020303" pitchFamily="34" charset="77"/>
              </a:rPr>
              <a:t>BRAND DISCOVERY</a:t>
            </a:r>
          </a:p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  <a:buClr>
                <a:srgbClr val="079FFF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The four steps we discussed are part of a process called brand discovery.</a:t>
            </a:r>
          </a:p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  <a:buClr>
                <a:srgbClr val="079FFF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The process calls for an extensive research and discovery process in order to build a brand.</a:t>
            </a:r>
          </a:p>
          <a:p>
            <a:pPr>
              <a:lnSpc>
                <a:spcPct val="120000"/>
              </a:lnSpc>
              <a:spcBef>
                <a:spcPts val="150"/>
              </a:spcBef>
              <a:spcAft>
                <a:spcPts val="150"/>
              </a:spcAft>
              <a:buClr>
                <a:srgbClr val="079FFF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you get to know your audience and then you evaluate the information you've gathered from both parties to build your brand.</a:t>
            </a:r>
          </a:p>
          <a:p>
            <a:endParaRPr lang="en-US" sz="1600" dirty="0"/>
          </a:p>
          <a:p>
            <a:pPr marL="0" marR="0" lvl="0" indent="0" algn="l" defTabSz="1142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Make use of the Persona, detailed out User’s attributes</a:t>
            </a:r>
          </a:p>
          <a:p>
            <a:endParaRPr lang="en-US" sz="1600" dirty="0"/>
          </a:p>
          <a:p>
            <a:pPr marL="0" marR="0" lvl="0" indent="0" algn="l" defTabSz="1142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  <a:t>Keep in mind that when it comes to finding your brand archetype, you have to keep both your brand and Audience’s desires in mind. A brand's success relies on the relationships they build with people.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1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3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600" dirty="0">
                <a:solidFill>
                  <a:srgbClr val="FFFFFF"/>
                </a:solidFill>
                <a:latin typeface="Futura Next Book" panose="020B0502020204020303" pitchFamily="34" charset="77"/>
                <a:cs typeface="Futura Medium" panose="020B0602020204020303" pitchFamily="34" charset="-79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34E6-293D-6C49-AFD4-2D90F9D8D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8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F18EC08F-88CB-1168-A213-196306C9AD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2BB58-C981-F0E7-4444-84F638D360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732" y="580901"/>
            <a:ext cx="2466000" cy="246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53B6E-7EE7-317C-D767-F37E365919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732" y="588784"/>
            <a:ext cx="2456479" cy="246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4DEC21-C182-C8E8-8780-3B1315DBC2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9732" y="3046901"/>
            <a:ext cx="2466000" cy="246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A3B47D-2A57-149D-AB35-C86FE44D2D9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75733" y="3046901"/>
            <a:ext cx="2456479" cy="246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589C2A-1BCC-52ED-D77F-DBE030464CA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9732" y="5505018"/>
            <a:ext cx="2456479" cy="246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0A893A-B567-E8E8-6C70-E0C550282C66}"/>
              </a:ext>
            </a:extLst>
          </p:cNvPr>
          <p:cNvSpPr txBox="1"/>
          <p:nvPr userDrawn="1"/>
        </p:nvSpPr>
        <p:spPr>
          <a:xfrm rot="-5400000">
            <a:off x="-1510266" y="4769489"/>
            <a:ext cx="37423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5E6A69"/>
                </a:solidFill>
                <a:effectLst/>
                <a:latin typeface="Futura Next Light" panose="020B0402020204020303" pitchFamily="34" charset="77"/>
              </a:rPr>
              <a:t>experience training programme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13FC8F-4929-CB42-95D2-911521599BE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427435" y="5736941"/>
            <a:ext cx="2145990" cy="2145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2391C8-4586-950A-A2D4-5055055B9A4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95904" y="643059"/>
            <a:ext cx="2110522" cy="6006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509538-0C45-B037-C673-D1B1B0EE742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066012" y="517189"/>
            <a:ext cx="4072793" cy="345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D28B2C-E255-7B0F-40C5-C43A435E75D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619223" y="5075876"/>
            <a:ext cx="4072793" cy="29309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326793-48BD-3751-10C4-FA82DDE8306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566407" y="2001817"/>
            <a:ext cx="6306057" cy="4194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DDE513-968F-DA61-0354-83BC8CB5525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97914" y="7490192"/>
            <a:ext cx="919459" cy="4958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F07F85-ACB9-3443-2976-2862470BC81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033975" y="4012017"/>
            <a:ext cx="1055173" cy="10634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F53DC1-D8CC-16F7-8A1E-8EE05BE9A007}"/>
              </a:ext>
            </a:extLst>
          </p:cNvPr>
          <p:cNvSpPr txBox="1"/>
          <p:nvPr userDrawn="1"/>
        </p:nvSpPr>
        <p:spPr>
          <a:xfrm>
            <a:off x="6560436" y="7298987"/>
            <a:ext cx="2145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  <a:effectLst/>
                <a:latin typeface="Futura Next Light" panose="020B0402020204020303" pitchFamily="34" charset="77"/>
              </a:rPr>
              <a:t>India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162034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5409AF-39AF-232F-4C9D-882A53DF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38" y="945224"/>
            <a:ext cx="13143131" cy="1006866"/>
          </a:xfrm>
        </p:spPr>
        <p:txBody>
          <a:bodyPr>
            <a:normAutofit/>
          </a:bodyPr>
          <a:lstStyle>
            <a:lvl1pPr>
              <a:defRPr sz="36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course module </a:t>
            </a:r>
            <a:r>
              <a:rPr lang="en-GB" dirty="0" err="1"/>
              <a:t>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38" y="2258695"/>
            <a:ext cx="7356623" cy="5110139"/>
          </a:xfrm>
        </p:spPr>
        <p:txBody>
          <a:bodyPr>
            <a:normAutofit/>
          </a:bodyPr>
          <a:lstStyle>
            <a:lvl1pPr>
              <a:defRPr sz="1800" b="0" i="0">
                <a:latin typeface="Futura Next Book" panose="020B0502020204020303" pitchFamily="34" charset="77"/>
              </a:defRPr>
            </a:lvl1pPr>
            <a:lvl2pPr>
              <a:defRPr sz="1600" b="0" i="0">
                <a:latin typeface="Futura Next Book" panose="020B0502020204020303" pitchFamily="34" charset="77"/>
              </a:defRPr>
            </a:lvl2pPr>
            <a:lvl3pPr>
              <a:defRPr sz="14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0772" y="7888415"/>
            <a:ext cx="3428643" cy="460294"/>
          </a:xfrm>
        </p:spPr>
        <p:txBody>
          <a:bodyPr/>
          <a:lstStyle/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C1BB6-788C-8ED3-FDA3-FCD2349B9F1F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E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8A2B94-0213-22A2-F75E-776F45D7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16B62E-3195-20B2-7204-E02D51EF8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9757" y="2273536"/>
            <a:ext cx="5774076" cy="511013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1A7A0-D080-5F34-F85D-5EF18B8E20B1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190029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5409AF-39AF-232F-4C9D-882A53DF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39" y="1744020"/>
            <a:ext cx="5938789" cy="5110139"/>
          </a:xfrm>
        </p:spPr>
        <p:txBody>
          <a:bodyPr anchor="t">
            <a:normAutofit/>
          </a:bodyPr>
          <a:lstStyle>
            <a:lvl1pPr>
              <a:defRPr sz="60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at the end of this session: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7487" y="1705573"/>
            <a:ext cx="6285545" cy="5110139"/>
          </a:xfrm>
        </p:spPr>
        <p:txBody>
          <a:bodyPr>
            <a:normAutofit/>
          </a:bodyPr>
          <a:lstStyle>
            <a:lvl1pPr>
              <a:defRPr sz="1800" b="0" i="0">
                <a:latin typeface="Futura Next Light" panose="020B0402020204020303" pitchFamily="34" charset="77"/>
              </a:defRPr>
            </a:lvl1pPr>
            <a:lvl2pPr>
              <a:defRPr sz="1600" b="0" i="0">
                <a:latin typeface="Futura Next Light" panose="020B0402020204020303" pitchFamily="34" charset="77"/>
              </a:defRPr>
            </a:lvl2pPr>
            <a:lvl3pPr>
              <a:defRPr sz="1400" b="0" i="0">
                <a:latin typeface="Futura Next Light" panose="020B0402020204020303" pitchFamily="34" charset="77"/>
              </a:defRPr>
            </a:lvl3pPr>
            <a:lvl4pPr>
              <a:defRPr sz="1200" b="0" i="0">
                <a:latin typeface="Futura Next Light" panose="020B0402020204020303" pitchFamily="34" charset="77"/>
              </a:defRPr>
            </a:lvl4pPr>
            <a:lvl5pPr>
              <a:defRPr sz="1200" b="0" i="0">
                <a:latin typeface="Futura Next Light" panose="020B04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0772" y="7888415"/>
            <a:ext cx="3428643" cy="460294"/>
          </a:xfrm>
        </p:spPr>
        <p:txBody>
          <a:bodyPr/>
          <a:lstStyle/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C1BB6-788C-8ED3-FDA3-FCD2349B9F1F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E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8A2B94-0213-22A2-F75E-776F45D7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592A5-8BA7-DAC2-01B2-AB97F3A35C87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2136311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 Mark — 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3275EB-D295-B044-B04D-B9E2FCE2B3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5238413" cy="8570913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36A435C-E2C2-7A40-AAAA-64A88307F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034579" y="7885241"/>
            <a:ext cx="342864" cy="1153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50" b="0" i="0">
                <a:solidFill>
                  <a:schemeClr val="bg1"/>
                </a:solidFill>
                <a:latin typeface="FuturaNext-Medium" panose="020B0602020204020303" pitchFamily="34" charset="77"/>
              </a:defRPr>
            </a:lvl1pPr>
          </a:lstStyle>
          <a:p>
            <a:fld id="{58B792A5-9BAE-6942-BFE1-9FCDB51EA5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and Mark — Negativ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80853D-3584-A948-BFE4-CE06CAA2B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5238413" cy="85709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715FF-437E-1140-A0C5-C135A00C7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034579" y="7885241"/>
            <a:ext cx="342864" cy="1153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50" b="0" i="0">
                <a:solidFill>
                  <a:schemeClr val="tx1"/>
                </a:solidFill>
                <a:latin typeface="FuturaNext-Medium" panose="020B0602020204020303" pitchFamily="34" charset="77"/>
              </a:defRPr>
            </a:lvl1pPr>
          </a:lstStyle>
          <a:p>
            <a:fld id="{58B792A5-9BAE-6942-BFE1-9FCDB51EA5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2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7DED48A8-5056-EC7C-7845-453B4AF44B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3FCC6-9524-B6C6-CAF2-866B15D590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0189" y="5777345"/>
            <a:ext cx="3251568" cy="23400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4CED9B-1F91-4D21-B2E2-DB1A2E7EC235}"/>
              </a:ext>
            </a:extLst>
          </p:cNvPr>
          <p:cNvSpPr/>
          <p:nvPr userDrawn="1"/>
        </p:nvSpPr>
        <p:spPr>
          <a:xfrm>
            <a:off x="1008280" y="1048214"/>
            <a:ext cx="1656861" cy="446049"/>
          </a:xfrm>
          <a:prstGeom prst="roundRect">
            <a:avLst>
              <a:gd name="adj" fmla="val 50000"/>
            </a:avLst>
          </a:prstGeom>
          <a:solidFill>
            <a:srgbClr val="FF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32A485-BA22-6580-4159-1FB84844580C}"/>
              </a:ext>
            </a:extLst>
          </p:cNvPr>
          <p:cNvSpPr txBox="1"/>
          <p:nvPr userDrawn="1"/>
        </p:nvSpPr>
        <p:spPr>
          <a:xfrm>
            <a:off x="1181944" y="1101961"/>
            <a:ext cx="1309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dirty="0">
                <a:solidFill>
                  <a:srgbClr val="000000"/>
                </a:solidFill>
                <a:effectLst/>
                <a:latin typeface="Futura Next Book" panose="020B0502020204020303" pitchFamily="34" charset="77"/>
              </a:rPr>
              <a:t>visual design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FDA11D7-C462-71DC-F24F-8958EFC8F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641" y="2100978"/>
            <a:ext cx="8209375" cy="3728497"/>
          </a:xfrm>
        </p:spPr>
        <p:txBody>
          <a:bodyPr anchor="t">
            <a:normAutofit/>
          </a:bodyPr>
          <a:lstStyle>
            <a:lvl1pPr>
              <a:defRPr sz="8000" b="0" i="0" u="sng">
                <a:solidFill>
                  <a:schemeClr val="bg1"/>
                </a:solidFill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A5909F-BA12-6D1E-0FEB-AAE24C849621}"/>
              </a:ext>
            </a:extLst>
          </p:cNvPr>
          <p:cNvSpPr txBox="1"/>
          <p:nvPr userDrawn="1"/>
        </p:nvSpPr>
        <p:spPr>
          <a:xfrm>
            <a:off x="1008280" y="7915939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bg1">
                    <a:lumMod val="8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56B24CC2-7F33-25A1-68D1-A39205273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7641" y="6071672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Futura Next Light" panose="020B04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duration : 45 mins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2F2CCE47-1376-2799-7C2B-8779C82E64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7641" y="6436190"/>
            <a:ext cx="5743468" cy="27699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Futura Next Light" panose="020B04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session by: Chetan </a:t>
            </a:r>
            <a:r>
              <a:rPr lang="en-GB" dirty="0" err="1"/>
              <a:t>syal</a:t>
            </a:r>
            <a:r>
              <a:rPr lang="en-GB" dirty="0"/>
              <a:t>, Dhiraj more</a:t>
            </a:r>
          </a:p>
        </p:txBody>
      </p:sp>
    </p:spTree>
    <p:extLst>
      <p:ext uri="{BB962C8B-B14F-4D97-AF65-F5344CB8AC3E}">
        <p14:creationId xmlns:p14="http://schemas.microsoft.com/office/powerpoint/2010/main" val="236652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F73CDE49-CA03-5E9C-CC2E-9EB6E6FC0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A5F7465-88CD-0202-E515-B3DC28B66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7177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41" y="1047964"/>
            <a:ext cx="13266422" cy="1065005"/>
          </a:xfrm>
        </p:spPr>
        <p:txBody>
          <a:bodyPr anchor="t">
            <a:normAutofit/>
          </a:bodyPr>
          <a:lstStyle>
            <a:lvl1pPr>
              <a:defRPr sz="32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641" y="2281609"/>
            <a:ext cx="6476326" cy="5438166"/>
          </a:xfrm>
        </p:spPr>
        <p:txBody>
          <a:bodyPr>
            <a:normAutofit/>
          </a:bodyPr>
          <a:lstStyle>
            <a:lvl1pPr>
              <a:defRPr sz="1600" b="0" i="0">
                <a:latin typeface="Futura Next Book" panose="020B0502020204020303" pitchFamily="34" charset="77"/>
              </a:defRPr>
            </a:lvl1pPr>
            <a:lvl2pPr>
              <a:defRPr sz="1400" b="0" i="0">
                <a:latin typeface="Futura Next Book" panose="020B0502020204020303" pitchFamily="34" charset="77"/>
              </a:defRPr>
            </a:lvl2pPr>
            <a:lvl3pPr>
              <a:defRPr sz="12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71045" y="7886430"/>
            <a:ext cx="3428643" cy="456322"/>
          </a:xfrm>
        </p:spPr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defRPr>
            </a:lvl1pPr>
          </a:lstStyle>
          <a:p>
            <a:fld id="{51DC41D6-638F-0445-836B-B263E0D58B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33707-37B2-CB5C-C219-B928A1723660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0E5AFE-8E1A-524D-399D-CBDF31DAFD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37737" y="2281609"/>
            <a:ext cx="6476326" cy="5438166"/>
          </a:xfrm>
        </p:spPr>
        <p:txBody>
          <a:bodyPr>
            <a:normAutofit/>
          </a:bodyPr>
          <a:lstStyle>
            <a:lvl1pPr>
              <a:defRPr sz="1600" b="0" i="0">
                <a:latin typeface="Futura Next Book" panose="020B0502020204020303" pitchFamily="34" charset="77"/>
              </a:defRPr>
            </a:lvl1pPr>
            <a:lvl2pPr>
              <a:defRPr sz="1400" b="0" i="0">
                <a:latin typeface="Futura Next Book" panose="020B0502020204020303" pitchFamily="34" charset="77"/>
              </a:defRPr>
            </a:lvl2pPr>
            <a:lvl3pPr>
              <a:defRPr sz="12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D03368E4-5E28-5A54-61CB-863B7ABC55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</p:spTree>
    <p:extLst>
      <p:ext uri="{BB962C8B-B14F-4D97-AF65-F5344CB8AC3E}">
        <p14:creationId xmlns:p14="http://schemas.microsoft.com/office/powerpoint/2010/main" val="4100995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5409AF-39AF-232F-4C9D-882A53DF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38" y="945224"/>
            <a:ext cx="13143131" cy="1006866"/>
          </a:xfrm>
        </p:spPr>
        <p:txBody>
          <a:bodyPr>
            <a:normAutofit/>
          </a:bodyPr>
          <a:lstStyle>
            <a:lvl1pPr>
              <a:defRPr sz="36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course module </a:t>
            </a:r>
            <a:r>
              <a:rPr lang="en-GB" dirty="0" err="1"/>
              <a:t>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38" y="2095929"/>
            <a:ext cx="13143131" cy="5272906"/>
          </a:xfrm>
        </p:spPr>
        <p:txBody>
          <a:bodyPr>
            <a:normAutofit/>
          </a:bodyPr>
          <a:lstStyle>
            <a:lvl1pPr>
              <a:defRPr sz="1800" b="0" i="0">
                <a:latin typeface="Futura Next Book" panose="020B0502020204020303" pitchFamily="34" charset="77"/>
              </a:defRPr>
            </a:lvl1pPr>
            <a:lvl2pPr>
              <a:defRPr sz="1600" b="0" i="0">
                <a:latin typeface="Futura Next Book" panose="020B0502020204020303" pitchFamily="34" charset="77"/>
              </a:defRPr>
            </a:lvl2pPr>
            <a:lvl3pPr>
              <a:defRPr sz="14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0772" y="7888415"/>
            <a:ext cx="3428643" cy="460294"/>
          </a:xfrm>
        </p:spPr>
        <p:txBody>
          <a:bodyPr/>
          <a:lstStyle/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C1BB6-788C-8ED3-FDA3-FCD2349B9F1F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8A2B94-0213-22A2-F75E-776F45D7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45EC-1914-4F42-86BB-68892BEC7F3F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161370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5409AF-39AF-232F-4C9D-882A53DF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38" y="945224"/>
            <a:ext cx="13143131" cy="1006866"/>
          </a:xfrm>
        </p:spPr>
        <p:txBody>
          <a:bodyPr>
            <a:normAutofit/>
          </a:bodyPr>
          <a:lstStyle>
            <a:lvl1pPr>
              <a:defRPr sz="36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course module </a:t>
            </a:r>
            <a:r>
              <a:rPr lang="en-GB" dirty="0" err="1"/>
              <a:t>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38" y="2258695"/>
            <a:ext cx="7356623" cy="5110139"/>
          </a:xfrm>
        </p:spPr>
        <p:txBody>
          <a:bodyPr>
            <a:normAutofit/>
          </a:bodyPr>
          <a:lstStyle>
            <a:lvl1pPr>
              <a:defRPr sz="1800" b="0" i="0">
                <a:latin typeface="Futura Next Book" panose="020B0502020204020303" pitchFamily="34" charset="77"/>
              </a:defRPr>
            </a:lvl1pPr>
            <a:lvl2pPr>
              <a:defRPr sz="1600" b="0" i="0">
                <a:latin typeface="Futura Next Book" panose="020B0502020204020303" pitchFamily="34" charset="77"/>
              </a:defRPr>
            </a:lvl2pPr>
            <a:lvl3pPr>
              <a:defRPr sz="14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0772" y="7888415"/>
            <a:ext cx="3428643" cy="460294"/>
          </a:xfrm>
        </p:spPr>
        <p:txBody>
          <a:bodyPr/>
          <a:lstStyle/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C1BB6-788C-8ED3-FDA3-FCD2349B9F1F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8A2B94-0213-22A2-F75E-776F45D7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16B62E-3195-20B2-7204-E02D51EF8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9757" y="2273536"/>
            <a:ext cx="5774076" cy="51101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592A5-8BA7-DAC2-01B2-AB97F3A35C87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27546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5409AF-39AF-232F-4C9D-882A53DF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39" y="1744020"/>
            <a:ext cx="5938789" cy="5110139"/>
          </a:xfrm>
        </p:spPr>
        <p:txBody>
          <a:bodyPr anchor="t">
            <a:normAutofit/>
          </a:bodyPr>
          <a:lstStyle>
            <a:lvl1pPr>
              <a:defRPr sz="60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at the end of this session: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7487" y="1705573"/>
            <a:ext cx="6285545" cy="5110139"/>
          </a:xfrm>
        </p:spPr>
        <p:txBody>
          <a:bodyPr>
            <a:normAutofit/>
          </a:bodyPr>
          <a:lstStyle>
            <a:lvl1pPr>
              <a:defRPr sz="1800" b="0" i="0">
                <a:latin typeface="Futura Next Light" panose="020B0402020204020303" pitchFamily="34" charset="77"/>
              </a:defRPr>
            </a:lvl1pPr>
            <a:lvl2pPr>
              <a:defRPr sz="1600" b="0" i="0">
                <a:latin typeface="Futura Next Light" panose="020B0402020204020303" pitchFamily="34" charset="77"/>
              </a:defRPr>
            </a:lvl2pPr>
            <a:lvl3pPr>
              <a:defRPr sz="1400" b="0" i="0">
                <a:latin typeface="Futura Next Light" panose="020B0402020204020303" pitchFamily="34" charset="77"/>
              </a:defRPr>
            </a:lvl3pPr>
            <a:lvl4pPr>
              <a:defRPr sz="1200" b="0" i="0">
                <a:latin typeface="Futura Next Light" panose="020B0402020204020303" pitchFamily="34" charset="77"/>
              </a:defRPr>
            </a:lvl4pPr>
            <a:lvl5pPr>
              <a:defRPr sz="1200" b="0" i="0">
                <a:latin typeface="Futura Next Light" panose="020B04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0772" y="7888415"/>
            <a:ext cx="3428643" cy="460294"/>
          </a:xfrm>
        </p:spPr>
        <p:txBody>
          <a:bodyPr/>
          <a:lstStyle/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C1BB6-788C-8ED3-FDA3-FCD2349B9F1F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8A2B94-0213-22A2-F75E-776F45D7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592A5-8BA7-DAC2-01B2-AB97F3A35C87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275597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C2D0C8BB-8A7C-0796-DD6E-549A64076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3933" y="7943967"/>
            <a:ext cx="3428643" cy="456322"/>
          </a:xfrm>
        </p:spPr>
        <p:txBody>
          <a:bodyPr/>
          <a:lstStyle>
            <a:lvl1pPr>
              <a:defRPr sz="1100" b="0" i="0">
                <a:solidFill>
                  <a:schemeClr val="bg1"/>
                </a:solidFill>
                <a:latin typeface="Futura Next Light" panose="020B0402020204020303" pitchFamily="34" charset="77"/>
              </a:defRPr>
            </a:lvl1pPr>
          </a:lstStyle>
          <a:p>
            <a:fld id="{51DC41D6-638F-0445-836B-B263E0D58B4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43FCC6-9524-B6C6-CAF2-866B15D590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0189" y="5777345"/>
            <a:ext cx="3251568" cy="23400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4CED9B-1F91-4D21-B2E2-DB1A2E7EC235}"/>
              </a:ext>
            </a:extLst>
          </p:cNvPr>
          <p:cNvSpPr/>
          <p:nvPr userDrawn="1"/>
        </p:nvSpPr>
        <p:spPr>
          <a:xfrm>
            <a:off x="1008280" y="1048214"/>
            <a:ext cx="1768374" cy="446049"/>
          </a:xfrm>
          <a:prstGeom prst="roundRect">
            <a:avLst>
              <a:gd name="adj" fmla="val 50000"/>
            </a:avLst>
          </a:prstGeom>
          <a:solidFill>
            <a:srgbClr val="FFE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32A485-BA22-6580-4159-1FB84844580C}"/>
              </a:ext>
            </a:extLst>
          </p:cNvPr>
          <p:cNvSpPr txBox="1"/>
          <p:nvPr userDrawn="1"/>
        </p:nvSpPr>
        <p:spPr>
          <a:xfrm>
            <a:off x="1181945" y="1101961"/>
            <a:ext cx="1483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0" i="0" kern="0" baseline="0" dirty="0">
                <a:solidFill>
                  <a:srgbClr val="000000"/>
                </a:solidFill>
                <a:effectLst/>
                <a:latin typeface="Futura Next Book" panose="020B0502020204020303" pitchFamily="34" charset="77"/>
              </a:rPr>
              <a:t>user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Futura Next Book" panose="020B0502020204020303" pitchFamily="34" charset="77"/>
              </a:rPr>
              <a:t> experience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DD34-9100-C1EF-C064-DA361585D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641" y="2100978"/>
            <a:ext cx="8375140" cy="3584034"/>
          </a:xfrm>
        </p:spPr>
        <p:txBody>
          <a:bodyPr anchor="t">
            <a:normAutofit/>
          </a:bodyPr>
          <a:lstStyle>
            <a:lvl1pPr>
              <a:defRPr sz="8000" b="0" i="0" u="sng">
                <a:solidFill>
                  <a:schemeClr val="bg1"/>
                </a:solidFill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7F4C614-7240-A23F-AC49-9E64CC24E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7641" y="6002802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Futura Next Light" panose="020B04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duration : 45 mins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A95BDC37-299D-55AE-998A-7B6542B6D8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7641" y="6367320"/>
            <a:ext cx="5743468" cy="276999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bg1">
                    <a:lumMod val="75000"/>
                  </a:schemeClr>
                </a:solidFill>
                <a:latin typeface="Futura Next Light" panose="020B04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session by: Chetan </a:t>
            </a:r>
            <a:r>
              <a:rPr lang="en-GB" dirty="0" err="1"/>
              <a:t>syal</a:t>
            </a:r>
            <a:r>
              <a:rPr lang="en-GB" dirty="0"/>
              <a:t>, Dhiraj more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EEAB92-3E2E-84E0-8864-4F2492322A85}"/>
              </a:ext>
            </a:extLst>
          </p:cNvPr>
          <p:cNvSpPr txBox="1"/>
          <p:nvPr userDrawn="1"/>
        </p:nvSpPr>
        <p:spPr>
          <a:xfrm>
            <a:off x="1008280" y="7915939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bg1">
                    <a:lumMod val="8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bg1">
                    <a:lumMod val="8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191054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F1F2A12-F5C6-3D5D-326E-43834E291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A5F7465-88CD-0202-E515-B3DC28B66F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-1" y="7177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41" y="1047964"/>
            <a:ext cx="13266422" cy="1065005"/>
          </a:xfrm>
        </p:spPr>
        <p:txBody>
          <a:bodyPr anchor="t">
            <a:normAutofit/>
          </a:bodyPr>
          <a:lstStyle>
            <a:lvl1pPr>
              <a:defRPr sz="32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641" y="2281609"/>
            <a:ext cx="6476326" cy="5438166"/>
          </a:xfrm>
        </p:spPr>
        <p:txBody>
          <a:bodyPr>
            <a:normAutofit/>
          </a:bodyPr>
          <a:lstStyle>
            <a:lvl1pPr>
              <a:defRPr sz="1600" b="0" i="0">
                <a:latin typeface="Futura Next Book" panose="020B0502020204020303" pitchFamily="34" charset="77"/>
              </a:defRPr>
            </a:lvl1pPr>
            <a:lvl2pPr>
              <a:defRPr sz="1400" b="0" i="0">
                <a:latin typeface="Futura Next Book" panose="020B0502020204020303" pitchFamily="34" charset="77"/>
              </a:defRPr>
            </a:lvl2pPr>
            <a:lvl3pPr>
              <a:defRPr sz="12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71045" y="7886430"/>
            <a:ext cx="3428643" cy="456322"/>
          </a:xfrm>
        </p:spPr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defRPr>
            </a:lvl1pPr>
          </a:lstStyle>
          <a:p>
            <a:fld id="{51DC41D6-638F-0445-836B-B263E0D58B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33707-37B2-CB5C-C219-B928A1723660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E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40E5AFE-8E1A-524D-399D-CBDF31DAFD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37737" y="2281609"/>
            <a:ext cx="6476326" cy="5438166"/>
          </a:xfrm>
        </p:spPr>
        <p:txBody>
          <a:bodyPr>
            <a:normAutofit/>
          </a:bodyPr>
          <a:lstStyle>
            <a:lvl1pPr>
              <a:defRPr sz="1600" b="0" i="0">
                <a:latin typeface="Futura Next Book" panose="020B0502020204020303" pitchFamily="34" charset="77"/>
              </a:defRPr>
            </a:lvl1pPr>
            <a:lvl2pPr>
              <a:defRPr sz="1400" b="0" i="0">
                <a:latin typeface="Futura Next Book" panose="020B0502020204020303" pitchFamily="34" charset="77"/>
              </a:defRPr>
            </a:lvl2pPr>
            <a:lvl3pPr>
              <a:defRPr sz="12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864E2DE8-A187-215A-89BD-A0B6758C28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F476A-D8E4-69BB-3FFC-37A1C1BA53D4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166636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5409AF-39AF-232F-4C9D-882A53DF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4076" y="0"/>
            <a:ext cx="15238413" cy="856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638" y="945224"/>
            <a:ext cx="13143131" cy="1006866"/>
          </a:xfrm>
        </p:spPr>
        <p:txBody>
          <a:bodyPr>
            <a:normAutofit/>
          </a:bodyPr>
          <a:lstStyle>
            <a:lvl1pPr>
              <a:defRPr sz="3600" b="0" i="0" u="sng">
                <a:latin typeface="Futura Next Book" panose="020B0502020204020303" pitchFamily="34" charset="77"/>
              </a:defRPr>
            </a:lvl1pPr>
          </a:lstStyle>
          <a:p>
            <a:r>
              <a:rPr lang="en-GB" dirty="0"/>
              <a:t>course module </a:t>
            </a:r>
            <a:r>
              <a:rPr lang="en-GB" dirty="0" err="1"/>
              <a:t>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638" y="2095929"/>
            <a:ext cx="13143131" cy="5272906"/>
          </a:xfrm>
        </p:spPr>
        <p:txBody>
          <a:bodyPr>
            <a:normAutofit/>
          </a:bodyPr>
          <a:lstStyle>
            <a:lvl1pPr>
              <a:defRPr sz="1800" b="0" i="0">
                <a:latin typeface="Futura Next Book" panose="020B0502020204020303" pitchFamily="34" charset="77"/>
              </a:defRPr>
            </a:lvl1pPr>
            <a:lvl2pPr>
              <a:defRPr sz="1600" b="0" i="0">
                <a:latin typeface="Futura Next Book" panose="020B0502020204020303" pitchFamily="34" charset="77"/>
              </a:defRPr>
            </a:lvl2pPr>
            <a:lvl3pPr>
              <a:defRPr sz="1400" b="0" i="0">
                <a:latin typeface="Futura Next Book" panose="020B0502020204020303" pitchFamily="34" charset="77"/>
              </a:defRPr>
            </a:lvl3pPr>
            <a:lvl4pPr>
              <a:defRPr sz="1200" b="0" i="0">
                <a:latin typeface="Futura Next Book" panose="020B0502020204020303" pitchFamily="34" charset="77"/>
              </a:defRPr>
            </a:lvl4pPr>
            <a:lvl5pPr>
              <a:defRPr sz="1200" b="0" i="0">
                <a:latin typeface="Futura Next Book" panose="020B0502020204020303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0772" y="7888415"/>
            <a:ext cx="3428643" cy="460294"/>
          </a:xfrm>
        </p:spPr>
        <p:txBody>
          <a:bodyPr/>
          <a:lstStyle/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7C1BB6-788C-8ED3-FDA3-FCD2349B9F1F}"/>
              </a:ext>
            </a:extLst>
          </p:cNvPr>
          <p:cNvSpPr/>
          <p:nvPr userDrawn="1"/>
        </p:nvSpPr>
        <p:spPr>
          <a:xfrm>
            <a:off x="0" y="0"/>
            <a:ext cx="246580" cy="8570913"/>
          </a:xfrm>
          <a:prstGeom prst="rect">
            <a:avLst/>
          </a:prstGeom>
          <a:solidFill>
            <a:srgbClr val="FFE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8A2B94-0213-22A2-F75E-776F45D76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7639" y="435591"/>
            <a:ext cx="5743468" cy="288925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Futura Next Book" panose="020B0502020204020303" pitchFamily="34" charset="77"/>
              </a:defRPr>
            </a:lvl1pPr>
            <a:lvl2pPr marL="571409" indent="0">
              <a:buNone/>
              <a:defRPr sz="1800"/>
            </a:lvl2pPr>
            <a:lvl3pPr marL="1142817" indent="0">
              <a:buNone/>
              <a:defRPr sz="1800"/>
            </a:lvl3pPr>
            <a:lvl4pPr marL="1714226" indent="0">
              <a:buNone/>
              <a:defRPr sz="1800"/>
            </a:lvl4pPr>
            <a:lvl5pPr marL="2285635" indent="0">
              <a:buNone/>
              <a:defRPr sz="1800"/>
            </a:lvl5pPr>
          </a:lstStyle>
          <a:p>
            <a:pPr lvl="0"/>
            <a:r>
              <a:rPr lang="en-GB" dirty="0"/>
              <a:t>course title goes 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C4EE1-82D4-41EB-0B9A-68C1EBD6110F}"/>
              </a:ext>
            </a:extLst>
          </p:cNvPr>
          <p:cNvSpPr txBox="1"/>
          <p:nvPr userDrawn="1"/>
        </p:nvSpPr>
        <p:spPr>
          <a:xfrm>
            <a:off x="946634" y="7980062"/>
            <a:ext cx="7621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boot camp . </a:t>
            </a:r>
            <a:r>
              <a:rPr lang="en-IN" sz="12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india</a:t>
            </a:r>
            <a:r>
              <a:rPr lang="en-IN" sz="12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Next Light" panose="020B0402020204020303" pitchFamily="34" charset="77"/>
              </a:rPr>
              <a:t> experience studio</a:t>
            </a:r>
          </a:p>
        </p:txBody>
      </p:sp>
    </p:spTree>
    <p:extLst>
      <p:ext uri="{BB962C8B-B14F-4D97-AF65-F5344CB8AC3E}">
        <p14:creationId xmlns:p14="http://schemas.microsoft.com/office/powerpoint/2010/main" val="209727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641" y="456322"/>
            <a:ext cx="13143131" cy="1656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641" y="2281609"/>
            <a:ext cx="13143131" cy="54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641" y="7943967"/>
            <a:ext cx="3428643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9B8AE-01C4-8F46-9B43-2B90D579668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7725" y="7943967"/>
            <a:ext cx="5142964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2129" y="7943967"/>
            <a:ext cx="3428643" cy="4563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C41D6-638F-0445-836B-B263E0D5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74" r:id="rId4"/>
    <p:sldLayoutId id="2147483675" r:id="rId5"/>
    <p:sldLayoutId id="2147483679" r:id="rId6"/>
    <p:sldLayoutId id="2147483672" r:id="rId7"/>
    <p:sldLayoutId id="2147483673" r:id="rId8"/>
    <p:sldLayoutId id="2147483677" r:id="rId9"/>
    <p:sldLayoutId id="2147483678" r:id="rId10"/>
    <p:sldLayoutId id="2147483680" r:id="rId11"/>
  </p:sldLayoutIdLst>
  <p:txStyles>
    <p:titleStyle>
      <a:lvl1pPr algn="l" defTabSz="1142817" rtl="0" eaLnBrk="1" latinLnBrk="0" hangingPunct="1">
        <a:lnSpc>
          <a:spcPct val="90000"/>
        </a:lnSpc>
        <a:spcBef>
          <a:spcPct val="0"/>
        </a:spcBef>
        <a:buNone/>
        <a:defRPr sz="54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04" indent="-285704" algn="l" defTabSz="1142817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3499" kern="1200">
          <a:solidFill>
            <a:schemeClr val="tx1"/>
          </a:solidFill>
          <a:latin typeface="+mn-lt"/>
          <a:ea typeface="+mn-ea"/>
          <a:cs typeface="+mn-cs"/>
        </a:defRPr>
      </a:lvl1pPr>
      <a:lvl2pPr marL="857113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521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99930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571339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3142747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156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5564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6973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409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226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5634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043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8451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999860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1268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4E28E-C9B1-A84B-9688-6936A8D3F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161" y="857091"/>
            <a:ext cx="13520282" cy="79995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F4ACA-6E92-0D42-837E-E7F4E2096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161" y="2285577"/>
            <a:ext cx="13520282" cy="5142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4FED0-E9AE-EB45-B8EA-D99C685DB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034579" y="7885241"/>
            <a:ext cx="342864" cy="11539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50" b="0" i="0">
                <a:solidFill>
                  <a:schemeClr val="tx1"/>
                </a:solidFill>
                <a:latin typeface="FuturaNext-Medium" panose="020B0602020204020303" pitchFamily="34" charset="77"/>
              </a:defRPr>
            </a:lvl1pPr>
          </a:lstStyle>
          <a:p>
            <a:fld id="{58B792A5-9BAE-6942-BFE1-9FCDB51EA5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hdr="0" ftr="0" dt="0"/>
  <p:txStyles>
    <p:titleStyle>
      <a:lvl1pPr algn="l" defTabSz="1142817" rtl="0" eaLnBrk="1" latinLnBrk="0" hangingPunct="1">
        <a:lnSpc>
          <a:spcPct val="100000"/>
        </a:lnSpc>
        <a:spcBef>
          <a:spcPct val="0"/>
        </a:spcBef>
        <a:buNone/>
        <a:defRPr sz="2875" b="0" i="0" kern="1200">
          <a:solidFill>
            <a:schemeClr val="tx1"/>
          </a:solidFill>
          <a:latin typeface="FuturaNext-Medium" panose="020B0602020204020303" pitchFamily="34" charset="77"/>
          <a:ea typeface="+mj-ea"/>
          <a:cs typeface="+mj-cs"/>
        </a:defRPr>
      </a:lvl1pPr>
    </p:titleStyle>
    <p:bodyStyle>
      <a:lvl1pPr marL="0" indent="0" algn="l" defTabSz="1142817" rtl="0" eaLnBrk="1" latinLnBrk="0" hangingPunct="1">
        <a:lnSpc>
          <a:spcPts val="2750"/>
        </a:lnSpc>
        <a:spcBef>
          <a:spcPts val="1250"/>
        </a:spcBef>
        <a:buFontTx/>
        <a:buNone/>
        <a:defRPr sz="1750" b="0" i="0" kern="1200">
          <a:solidFill>
            <a:schemeClr val="tx1"/>
          </a:solidFill>
          <a:latin typeface="Futura Next Book" panose="020B0502020204020303" pitchFamily="34" charset="77"/>
          <a:ea typeface="+mn-ea"/>
          <a:cs typeface="+mn-cs"/>
        </a:defRPr>
      </a:lvl1pPr>
      <a:lvl2pPr marL="218246" indent="-204359" algn="l" defTabSz="1142817" rtl="0" eaLnBrk="1" latinLnBrk="0" hangingPunct="1">
        <a:lnSpc>
          <a:spcPts val="2750"/>
        </a:lnSpc>
        <a:spcBef>
          <a:spcPts val="625"/>
        </a:spcBef>
        <a:buFont typeface="Arial" panose="020B0604020202020204" pitchFamily="34" charset="0"/>
        <a:buChar char="•"/>
        <a:tabLst/>
        <a:defRPr sz="1750" b="0" i="0" kern="1200">
          <a:solidFill>
            <a:schemeClr val="tx1"/>
          </a:solidFill>
          <a:latin typeface="Futura Next Book" panose="020B0502020204020303" pitchFamily="34" charset="77"/>
          <a:ea typeface="+mn-ea"/>
          <a:cs typeface="+mn-cs"/>
        </a:defRPr>
      </a:lvl2pPr>
      <a:lvl3pPr marL="436493" indent="-218246" algn="l" defTabSz="1142817" rtl="0" eaLnBrk="1" latinLnBrk="0" hangingPunct="1">
        <a:lnSpc>
          <a:spcPts val="2750"/>
        </a:lnSpc>
        <a:spcBef>
          <a:spcPts val="625"/>
        </a:spcBef>
        <a:buFont typeface="Arial" panose="020B0604020202020204" pitchFamily="34" charset="0"/>
        <a:buChar char="•"/>
        <a:tabLst/>
        <a:defRPr sz="1750" b="0" i="0" kern="1200">
          <a:solidFill>
            <a:schemeClr val="tx1"/>
          </a:solidFill>
          <a:latin typeface="Futura Next Book" panose="020B0502020204020303" pitchFamily="34" charset="77"/>
          <a:ea typeface="+mn-ea"/>
          <a:cs typeface="+mn-cs"/>
        </a:defRPr>
      </a:lvl3pPr>
      <a:lvl4pPr marL="654739" indent="-218246" algn="l" defTabSz="1142817" rtl="0" eaLnBrk="1" latinLnBrk="0" hangingPunct="1">
        <a:lnSpc>
          <a:spcPts val="2750"/>
        </a:lnSpc>
        <a:spcBef>
          <a:spcPts val="625"/>
        </a:spcBef>
        <a:buFont typeface="Arial" panose="020B0604020202020204" pitchFamily="34" charset="0"/>
        <a:buChar char="•"/>
        <a:tabLst/>
        <a:defRPr sz="1750" b="0" i="0" kern="1200">
          <a:solidFill>
            <a:schemeClr val="tx1"/>
          </a:solidFill>
          <a:latin typeface="Futura Next Book" panose="020B0502020204020303" pitchFamily="34" charset="77"/>
          <a:ea typeface="+mn-ea"/>
          <a:cs typeface="+mn-cs"/>
        </a:defRPr>
      </a:lvl4pPr>
      <a:lvl5pPr marL="859098" indent="-204359" algn="l" defTabSz="1142817" rtl="0" eaLnBrk="1" latinLnBrk="0" hangingPunct="1">
        <a:lnSpc>
          <a:spcPts val="2750"/>
        </a:lnSpc>
        <a:spcBef>
          <a:spcPts val="625"/>
        </a:spcBef>
        <a:buFont typeface="Arial" panose="020B0604020202020204" pitchFamily="34" charset="0"/>
        <a:buChar char="•"/>
        <a:tabLst/>
        <a:defRPr sz="1750" b="0" i="0" kern="1200">
          <a:solidFill>
            <a:schemeClr val="tx1"/>
          </a:solidFill>
          <a:latin typeface="Futura Next Book" panose="020B0502020204020303" pitchFamily="34" charset="77"/>
          <a:ea typeface="+mn-ea"/>
          <a:cs typeface="+mn-cs"/>
        </a:defRPr>
      </a:lvl5pPr>
      <a:lvl6pPr marL="3142747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156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5564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6973" indent="-285704" algn="l" defTabSz="1142817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409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226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5634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043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8451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999860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1268" algn="l" defTabSz="1142817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45.jpeg"/><Relationship Id="rId9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ignrush.com/agency/logo-branding/trends/brand-archetypes" TargetMode="External"/><Relationship Id="rId2" Type="http://schemas.openxmlformats.org/officeDocument/2006/relationships/hyperlink" Target="https://sapient.udemy.com/course/branding-with-personality-how-to-build-a-human-brand/learn/lecture/12802163#overview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V8WuljiJFBI&amp;list=RDCMUCqos1tl0RntucGGtPXNxkkA&amp;start_radio=1&amp;rv=V8WuljiJFBI&amp;t=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9D698F-A06A-287E-0E44-DEA2D0A19124}"/>
              </a:ext>
            </a:extLst>
          </p:cNvPr>
          <p:cNvSpPr txBox="1"/>
          <p:nvPr/>
        </p:nvSpPr>
        <p:spPr>
          <a:xfrm>
            <a:off x="8316686" y="309154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85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woosh - Wikipedia">
            <a:extLst>
              <a:ext uri="{FF2B5EF4-FFF2-40B4-BE49-F238E27FC236}">
                <a16:creationId xmlns:a16="http://schemas.microsoft.com/office/drawing/2014/main" id="{A1D61382-67E9-FB67-3946-84617B41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32" y="6550695"/>
            <a:ext cx="1705849" cy="60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9" y="1883962"/>
            <a:ext cx="3312090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Take pride in their work rate</a:t>
            </a:r>
          </a:p>
          <a:p>
            <a:r>
              <a:rPr lang="en-IN" sz="1400" dirty="0"/>
              <a:t>Believe they are different from others</a:t>
            </a:r>
          </a:p>
          <a:p>
            <a:r>
              <a:rPr lang="en-IN" sz="1400" dirty="0"/>
              <a:t>Want to ultimately conquer their fears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Cowardice </a:t>
            </a:r>
          </a:p>
          <a:p>
            <a:r>
              <a:rPr lang="en-IN" sz="1400" dirty="0"/>
              <a:t>Downfall </a:t>
            </a:r>
          </a:p>
          <a:p>
            <a:r>
              <a:rPr lang="en-IN" sz="1400" dirty="0"/>
              <a:t>Incompetence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Growth </a:t>
            </a:r>
          </a:p>
          <a:p>
            <a:r>
              <a:rPr lang="en-IN" sz="1400" dirty="0"/>
              <a:t>Mastery </a:t>
            </a:r>
          </a:p>
          <a:p>
            <a:r>
              <a:rPr lang="en-IN" sz="1400" dirty="0"/>
              <a:t>Courage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Brave</a:t>
            </a:r>
          </a:p>
          <a:p>
            <a:r>
              <a:rPr lang="en-IN" sz="1400" dirty="0"/>
              <a:t>Honest</a:t>
            </a:r>
          </a:p>
          <a:p>
            <a:r>
              <a:rPr lang="en-IN" sz="1400" dirty="0"/>
              <a:t>Candid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D71A202-C82D-0CF4-0C1A-0FC46D418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53" y="6550695"/>
            <a:ext cx="1085159" cy="7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edEx Logo transparent PNG - StickPNG">
            <a:extLst>
              <a:ext uri="{FF2B5EF4-FFF2-40B4-BE49-F238E27FC236}">
                <a16:creationId xmlns:a16="http://schemas.microsoft.com/office/drawing/2014/main" id="{D7E273E1-E30B-88D4-FB38-596582E69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t="31289" r="16399" b="33862"/>
          <a:stretch/>
        </p:blipFill>
        <p:spPr bwMode="auto">
          <a:xfrm>
            <a:off x="2399334" y="6550696"/>
            <a:ext cx="1782803" cy="7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sney Demand Insights for Q2 Earnings | Parrot Analytics">
            <a:extLst>
              <a:ext uri="{FF2B5EF4-FFF2-40B4-BE49-F238E27FC236}">
                <a16:creationId xmlns:a16="http://schemas.microsoft.com/office/drawing/2014/main" id="{0C3D3770-15D3-A955-23F0-7C7D9E4B3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5" r="23559"/>
          <a:stretch/>
        </p:blipFill>
        <p:spPr bwMode="auto">
          <a:xfrm>
            <a:off x="9350021" y="1620677"/>
            <a:ext cx="5035294" cy="600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ale 4K wallpapers for your desktop or mobile screen free and easy to  download">
            <a:extLst>
              <a:ext uri="{FF2B5EF4-FFF2-40B4-BE49-F238E27FC236}">
                <a16:creationId xmlns:a16="http://schemas.microsoft.com/office/drawing/2014/main" id="{62794400-07F6-6347-6F28-E496DC9C4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5" r="27387" b="29989"/>
          <a:stretch/>
        </p:blipFill>
        <p:spPr bwMode="auto">
          <a:xfrm>
            <a:off x="9350021" y="1620677"/>
            <a:ext cx="5035294" cy="600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DD1DBDB6-76EB-DFE9-A1C9-638A0CCF3E18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hero</a:t>
            </a:r>
          </a:p>
        </p:txBody>
      </p:sp>
    </p:spTree>
    <p:extLst>
      <p:ext uri="{BB962C8B-B14F-4D97-AF65-F5344CB8AC3E}">
        <p14:creationId xmlns:p14="http://schemas.microsoft.com/office/powerpoint/2010/main" val="4350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422761" cy="1006867"/>
          </a:xfrm>
        </p:spPr>
        <p:txBody>
          <a:bodyPr>
            <a:normAutofit/>
          </a:bodyPr>
          <a:lstStyle/>
          <a:p>
            <a:r>
              <a:rPr lang="en-IN" sz="1400" dirty="0"/>
              <a:t>Optimistic at heart</a:t>
            </a:r>
          </a:p>
          <a:p>
            <a:r>
              <a:rPr lang="en-IN" sz="1400" dirty="0"/>
              <a:t>Don’t take themselves too seriously</a:t>
            </a:r>
          </a:p>
          <a:p>
            <a:r>
              <a:rPr lang="en-IN" sz="1400" dirty="0"/>
              <a:t>Stick to their child-like </a:t>
            </a:r>
            <a:r>
              <a:rPr lang="en-IN" sz="1400" dirty="0" err="1"/>
              <a:t>behavior</a:t>
            </a:r>
            <a:endParaRPr lang="en-IN" sz="1400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Sadness</a:t>
            </a:r>
          </a:p>
          <a:p>
            <a:r>
              <a:rPr lang="en-IN" sz="1400" dirty="0"/>
              <a:t>Gloom</a:t>
            </a:r>
          </a:p>
          <a:p>
            <a:r>
              <a:rPr lang="en-IN" sz="1400" dirty="0"/>
              <a:t>Boredom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Fun </a:t>
            </a:r>
          </a:p>
          <a:p>
            <a:r>
              <a:rPr lang="en-IN" sz="1400" dirty="0"/>
              <a:t>Happiness</a:t>
            </a:r>
          </a:p>
          <a:p>
            <a:r>
              <a:rPr lang="en-IN" sz="1400" dirty="0"/>
              <a:t>Togetherness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Fun loving</a:t>
            </a:r>
          </a:p>
          <a:p>
            <a:r>
              <a:rPr lang="en-IN" sz="1400" dirty="0"/>
              <a:t>Playful</a:t>
            </a:r>
          </a:p>
          <a:p>
            <a:r>
              <a:rPr lang="en-IN" sz="1400" dirty="0"/>
              <a:t>Optimistic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9D26E80-2423-3CBC-8E97-7C2DFC73A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0884" y="6516363"/>
            <a:ext cx="1299159" cy="835792"/>
          </a:xfrm>
          <a:prstGeom prst="rect">
            <a:avLst/>
          </a:prstGeom>
        </p:spPr>
      </p:pic>
      <p:pic>
        <p:nvPicPr>
          <p:cNvPr id="5142" name="Picture 22" descr="The Kapil Sharma Show on Moj">
            <a:extLst>
              <a:ext uri="{FF2B5EF4-FFF2-40B4-BE49-F238E27FC236}">
                <a16:creationId xmlns:a16="http://schemas.microsoft.com/office/drawing/2014/main" id="{BAB106C1-BE0E-AF2C-3756-66E65BD51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r="7975"/>
          <a:stretch/>
        </p:blipFill>
        <p:spPr bwMode="auto">
          <a:xfrm>
            <a:off x="9350021" y="1639519"/>
            <a:ext cx="5033713" cy="598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&amp;M's logo PNG">
            <a:extLst>
              <a:ext uri="{FF2B5EF4-FFF2-40B4-BE49-F238E27FC236}">
                <a16:creationId xmlns:a16="http://schemas.microsoft.com/office/drawing/2014/main" id="{25405EC7-17AD-BBC7-B5C0-166042D9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4" y="6757354"/>
            <a:ext cx="1423299" cy="45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Old Spice – Logos Download">
            <a:extLst>
              <a:ext uri="{FF2B5EF4-FFF2-40B4-BE49-F238E27FC236}">
                <a16:creationId xmlns:a16="http://schemas.microsoft.com/office/drawing/2014/main" id="{86949CF9-66E0-9A9B-CA9C-4CCAAE10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81" y="6592443"/>
            <a:ext cx="786092" cy="78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28252A69-240F-32A7-8522-405EC1224566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jester</a:t>
            </a:r>
          </a:p>
        </p:txBody>
      </p:sp>
    </p:spTree>
    <p:extLst>
      <p:ext uri="{BB962C8B-B14F-4D97-AF65-F5344CB8AC3E}">
        <p14:creationId xmlns:p14="http://schemas.microsoft.com/office/powerpoint/2010/main" val="135857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92FFAAE-2E4A-D438-6517-33836854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53" y="6655434"/>
            <a:ext cx="978002" cy="6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Bale 4K wallpapers for your desktop or mobile screen free and easy to  download">
            <a:extLst>
              <a:ext uri="{FF2B5EF4-FFF2-40B4-BE49-F238E27FC236}">
                <a16:creationId xmlns:a16="http://schemas.microsoft.com/office/drawing/2014/main" id="{743928C0-5701-AF39-4C27-D5883AB16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5" t="2124" r="27387" b="27960"/>
          <a:stretch/>
        </p:blipFill>
        <p:spPr bwMode="auto">
          <a:xfrm>
            <a:off x="9350026" y="1630740"/>
            <a:ext cx="5033709" cy="599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422761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They desire to be desired</a:t>
            </a:r>
          </a:p>
          <a:p>
            <a:r>
              <a:rPr lang="en-IN" sz="1400" dirty="0"/>
              <a:t>Driven by intimacy</a:t>
            </a:r>
          </a:p>
          <a:p>
            <a:r>
              <a:rPr lang="en-IN" sz="1400" dirty="0"/>
              <a:t>Want high emotional &amp; physical appeal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Loneliness</a:t>
            </a:r>
          </a:p>
          <a:p>
            <a:r>
              <a:rPr lang="en-IN" sz="1400" dirty="0"/>
              <a:t>Isolation</a:t>
            </a:r>
          </a:p>
          <a:p>
            <a:r>
              <a:rPr lang="en-IN" sz="1400" dirty="0"/>
              <a:t>Rejection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Affection </a:t>
            </a:r>
          </a:p>
          <a:p>
            <a:r>
              <a:rPr lang="en-IN" sz="1400" dirty="0"/>
              <a:t>Love</a:t>
            </a:r>
          </a:p>
          <a:p>
            <a:r>
              <a:rPr lang="en-IN" sz="1400" dirty="0"/>
              <a:t>Sensuality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Sensual</a:t>
            </a:r>
          </a:p>
          <a:p>
            <a:r>
              <a:rPr lang="en-IN" sz="1400" dirty="0"/>
              <a:t>Empathetic</a:t>
            </a:r>
          </a:p>
          <a:p>
            <a:r>
              <a:rPr lang="en-IN" sz="1400" dirty="0"/>
              <a:t>Soothing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5126" name="Picture 6" descr="Victorias Secret Logo transparent PNG - StickPNG">
            <a:extLst>
              <a:ext uri="{FF2B5EF4-FFF2-40B4-BE49-F238E27FC236}">
                <a16:creationId xmlns:a16="http://schemas.microsoft.com/office/drawing/2014/main" id="{8FA247DA-DD99-E68B-3618-A88753BF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03" y="6491120"/>
            <a:ext cx="1133419" cy="113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6481404-02BB-3E28-887E-FA23EDB4A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5570" y="6829472"/>
            <a:ext cx="1688312" cy="452226"/>
          </a:xfrm>
          <a:prstGeom prst="rect">
            <a:avLst/>
          </a:prstGeom>
        </p:spPr>
      </p:pic>
      <p:pic>
        <p:nvPicPr>
          <p:cNvPr id="5130" name="Picture 10" descr="TANISHQ_ACP &amp; Acrylic Base with Golden SS Letters - Signage 'n' Print">
            <a:extLst>
              <a:ext uri="{FF2B5EF4-FFF2-40B4-BE49-F238E27FC236}">
                <a16:creationId xmlns:a16="http://schemas.microsoft.com/office/drawing/2014/main" id="{6C60DA8D-6306-C834-8758-352984E74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7" t="2548" r="28975" b="23211"/>
          <a:stretch/>
        </p:blipFill>
        <p:spPr bwMode="auto">
          <a:xfrm>
            <a:off x="9350025" y="1653564"/>
            <a:ext cx="5033709" cy="597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nishq Diwali Campaign 2019 on Behance">
            <a:extLst>
              <a:ext uri="{FF2B5EF4-FFF2-40B4-BE49-F238E27FC236}">
                <a16:creationId xmlns:a16="http://schemas.microsoft.com/office/drawing/2014/main" id="{AB5B04E3-68BB-4BBA-26B2-D45BBB9B9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9" r="5539" b="23742"/>
          <a:stretch/>
        </p:blipFill>
        <p:spPr bwMode="auto">
          <a:xfrm>
            <a:off x="9350024" y="1630741"/>
            <a:ext cx="5033710" cy="597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Tanishq - Diwali Campaign on Behance">
            <a:extLst>
              <a:ext uri="{FF2B5EF4-FFF2-40B4-BE49-F238E27FC236}">
                <a16:creationId xmlns:a16="http://schemas.microsoft.com/office/drawing/2014/main" id="{708DF952-4E66-D6BE-1499-F39BFADF4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5" r="2770"/>
          <a:stretch/>
        </p:blipFill>
        <p:spPr bwMode="auto">
          <a:xfrm>
            <a:off x="9350023" y="1653563"/>
            <a:ext cx="5033711" cy="59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eenshot image 1">
            <a:extLst>
              <a:ext uri="{FF2B5EF4-FFF2-40B4-BE49-F238E27FC236}">
                <a16:creationId xmlns:a16="http://schemas.microsoft.com/office/drawing/2014/main" id="{D66C8D70-DB52-2E5E-56F2-577250937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6" t="33463" r="13218" b="17553"/>
          <a:stretch/>
        </p:blipFill>
        <p:spPr bwMode="auto">
          <a:xfrm>
            <a:off x="9350023" y="1667607"/>
            <a:ext cx="5033710" cy="595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DAB1AD-96B5-E71C-B950-0650BBE8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265" y="6209200"/>
            <a:ext cx="1846045" cy="62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BC163255-F6E7-4842-5B3E-52A7AF3F6283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lover</a:t>
            </a:r>
          </a:p>
        </p:txBody>
      </p:sp>
    </p:spTree>
    <p:extLst>
      <p:ext uri="{BB962C8B-B14F-4D97-AF65-F5344CB8AC3E}">
        <p14:creationId xmlns:p14="http://schemas.microsoft.com/office/powerpoint/2010/main" val="230942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ck building with a sign on it&#10;&#10;Description automatically generated with medium confidence">
            <a:extLst>
              <a:ext uri="{FF2B5EF4-FFF2-40B4-BE49-F238E27FC236}">
                <a16:creationId xmlns:a16="http://schemas.microsoft.com/office/drawing/2014/main" id="{454BCC58-8B5E-173E-EEBA-AAE1FC79D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5" t="10183" r="5901" b="23166"/>
          <a:stretch/>
        </p:blipFill>
        <p:spPr>
          <a:xfrm>
            <a:off x="9335348" y="1639519"/>
            <a:ext cx="5033713" cy="5989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422761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They want nothing but to simply belong</a:t>
            </a:r>
          </a:p>
          <a:p>
            <a:r>
              <a:rPr lang="en-IN" sz="1400" dirty="0"/>
              <a:t>Strive for little more than normal</a:t>
            </a:r>
          </a:p>
          <a:p>
            <a:r>
              <a:rPr lang="en-IN" sz="1400" dirty="0"/>
              <a:t>Funny &amp; easy to talk to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Standing out</a:t>
            </a:r>
          </a:p>
          <a:p>
            <a:r>
              <a:rPr lang="en-IN" sz="1400" dirty="0"/>
              <a:t>Isolation</a:t>
            </a:r>
          </a:p>
          <a:p>
            <a:r>
              <a:rPr lang="en-IN" sz="1400" dirty="0"/>
              <a:t>Hostility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Connection</a:t>
            </a:r>
          </a:p>
          <a:p>
            <a:r>
              <a:rPr lang="en-IN" sz="1400" dirty="0"/>
              <a:t>Togetherness</a:t>
            </a:r>
          </a:p>
          <a:p>
            <a:r>
              <a:rPr lang="en-IN" sz="1400" dirty="0"/>
              <a:t>Equality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Friendly </a:t>
            </a:r>
          </a:p>
          <a:p>
            <a:r>
              <a:rPr lang="en-IN" sz="1400" dirty="0"/>
              <a:t>Humble</a:t>
            </a:r>
          </a:p>
          <a:p>
            <a:r>
              <a:rPr lang="en-IN" sz="1400" dirty="0"/>
              <a:t>Authentic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8" name="Picture 2" descr="Ikea Logo transparent PNG - StickPNG">
            <a:extLst>
              <a:ext uri="{FF2B5EF4-FFF2-40B4-BE49-F238E27FC236}">
                <a16:creationId xmlns:a16="http://schemas.microsoft.com/office/drawing/2014/main" id="{DC04BEBC-CD62-DBA0-5A5D-6E910C583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4" y="6550695"/>
            <a:ext cx="1328257" cy="5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Kentucky Fried Chicken Logo - Transparent Background Kfc Logo | Full Size  PNG Download | SeekPNG">
            <a:extLst>
              <a:ext uri="{FF2B5EF4-FFF2-40B4-BE49-F238E27FC236}">
                <a16:creationId xmlns:a16="http://schemas.microsoft.com/office/drawing/2014/main" id="{AFE47770-7E13-D59C-8983-49E257761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52" y="6614254"/>
            <a:ext cx="1328257" cy="3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A1B6059-70DE-5B88-ED26-DB9905980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1" b="17683"/>
          <a:stretch/>
        </p:blipFill>
        <p:spPr bwMode="auto">
          <a:xfrm>
            <a:off x="4338030" y="6560494"/>
            <a:ext cx="1405091" cy="44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25A4C13C-63E2-8F40-660B-D47B1F9DB747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everyman</a:t>
            </a:r>
          </a:p>
        </p:txBody>
      </p:sp>
    </p:spTree>
    <p:extLst>
      <p:ext uri="{BB962C8B-B14F-4D97-AF65-F5344CB8AC3E}">
        <p14:creationId xmlns:p14="http://schemas.microsoft.com/office/powerpoint/2010/main" val="298696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E985EE-B325-5D63-B30E-2418E8B407FC}"/>
              </a:ext>
            </a:extLst>
          </p:cNvPr>
          <p:cNvSpPr/>
          <p:nvPr/>
        </p:nvSpPr>
        <p:spPr>
          <a:xfrm>
            <a:off x="9350021" y="1639518"/>
            <a:ext cx="5033713" cy="598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World Wide Fund for Nature - Wikipedia">
            <a:extLst>
              <a:ext uri="{FF2B5EF4-FFF2-40B4-BE49-F238E27FC236}">
                <a16:creationId xmlns:a16="http://schemas.microsoft.com/office/drawing/2014/main" id="{23EADAC7-6030-56F1-3639-462E5D31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94" y="6618822"/>
            <a:ext cx="620165" cy="91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422761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Selfless personality</a:t>
            </a:r>
          </a:p>
          <a:p>
            <a:r>
              <a:rPr lang="en-IN" sz="1400" dirty="0"/>
              <a:t>Dislike being patronized</a:t>
            </a:r>
          </a:p>
          <a:p>
            <a:r>
              <a:rPr lang="en-IN" sz="1400" dirty="0"/>
              <a:t>Want to protect &amp; care for everybody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Anguish</a:t>
            </a:r>
          </a:p>
          <a:p>
            <a:r>
              <a:rPr lang="en-IN" sz="1400" dirty="0"/>
              <a:t>Helplessness </a:t>
            </a:r>
          </a:p>
          <a:p>
            <a:r>
              <a:rPr lang="en-IN" sz="1400" dirty="0"/>
              <a:t>Neglect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Support</a:t>
            </a:r>
          </a:p>
          <a:p>
            <a:r>
              <a:rPr lang="en-IN" sz="1400" dirty="0"/>
              <a:t>Help</a:t>
            </a:r>
          </a:p>
          <a:p>
            <a:r>
              <a:rPr lang="en-IN" sz="1400" dirty="0"/>
              <a:t>Service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Caring </a:t>
            </a:r>
          </a:p>
          <a:p>
            <a:r>
              <a:rPr lang="en-IN" sz="1400" dirty="0"/>
              <a:t>Warm </a:t>
            </a:r>
          </a:p>
          <a:p>
            <a:r>
              <a:rPr lang="en-IN" sz="1400" dirty="0"/>
              <a:t>Reassuring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2" name="Picture 2" descr="Unicef Logo transparent PNG - StickPNG">
            <a:extLst>
              <a:ext uri="{FF2B5EF4-FFF2-40B4-BE49-F238E27FC236}">
                <a16:creationId xmlns:a16="http://schemas.microsoft.com/office/drawing/2014/main" id="{3533CD34-D51F-8626-FD96-0A24A671C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5" b="33433"/>
          <a:stretch/>
        </p:blipFill>
        <p:spPr bwMode="auto">
          <a:xfrm>
            <a:off x="2143509" y="6819573"/>
            <a:ext cx="1610789" cy="51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83C2760A-A210-8229-E78A-430DEA6B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60" y="6825594"/>
            <a:ext cx="1147384" cy="4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hoenix Market City / Leading Lady Awards / Bollywood Actress Tabu / Smile  Foundation India / She Can Fly | Smile foundation, Poor children, Kids  education">
            <a:extLst>
              <a:ext uri="{FF2B5EF4-FFF2-40B4-BE49-F238E27FC236}">
                <a16:creationId xmlns:a16="http://schemas.microsoft.com/office/drawing/2014/main" id="{0C425F06-2723-D01A-8899-44E724681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8" r="22490"/>
          <a:stretch/>
        </p:blipFill>
        <p:spPr bwMode="auto">
          <a:xfrm>
            <a:off x="9350021" y="1639518"/>
            <a:ext cx="4953879" cy="590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47E87098-8109-3926-7F45-30ECA2C22E17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caregiver</a:t>
            </a:r>
          </a:p>
        </p:txBody>
      </p:sp>
    </p:spTree>
    <p:extLst>
      <p:ext uri="{BB962C8B-B14F-4D97-AF65-F5344CB8AC3E}">
        <p14:creationId xmlns:p14="http://schemas.microsoft.com/office/powerpoint/2010/main" val="391993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olex - Wikipedia">
            <a:extLst>
              <a:ext uri="{FF2B5EF4-FFF2-40B4-BE49-F238E27FC236}">
                <a16:creationId xmlns:a16="http://schemas.microsoft.com/office/drawing/2014/main" id="{BF422E3B-021A-784E-1225-664464F5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03" y="6708339"/>
            <a:ext cx="1383133" cy="69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422761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Desire control</a:t>
            </a:r>
          </a:p>
          <a:p>
            <a:r>
              <a:rPr lang="en-IN" sz="1400" dirty="0"/>
              <a:t>Carry bold &amp; confident personality</a:t>
            </a:r>
          </a:p>
          <a:p>
            <a:r>
              <a:rPr lang="en-IN" sz="1400" dirty="0"/>
              <a:t>See themselves at top of the food chain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Weakness </a:t>
            </a:r>
          </a:p>
          <a:p>
            <a:r>
              <a:rPr lang="en-IN" sz="1400" dirty="0"/>
              <a:t>Failure</a:t>
            </a:r>
          </a:p>
          <a:p>
            <a:r>
              <a:rPr lang="en-IN" sz="1400" dirty="0"/>
              <a:t>Poverty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Power</a:t>
            </a:r>
          </a:p>
          <a:p>
            <a:r>
              <a:rPr lang="en-IN" sz="1400" dirty="0"/>
              <a:t>Prosperity</a:t>
            </a:r>
          </a:p>
          <a:p>
            <a:r>
              <a:rPr lang="en-IN" sz="1400" dirty="0"/>
              <a:t>Status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Commanding</a:t>
            </a:r>
          </a:p>
          <a:p>
            <a:r>
              <a:rPr lang="en-IN" sz="1400" dirty="0"/>
              <a:t>Refined</a:t>
            </a:r>
          </a:p>
          <a:p>
            <a:r>
              <a:rPr lang="en-IN" sz="1400" dirty="0"/>
              <a:t>Articulate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3" name="Picture 4" descr="Mercedes Logo - Free Transparent PNG Logos">
            <a:extLst>
              <a:ext uri="{FF2B5EF4-FFF2-40B4-BE49-F238E27FC236}">
                <a16:creationId xmlns:a16="http://schemas.microsoft.com/office/drawing/2014/main" id="{CBC3C678-ED22-49EE-C4CA-BE5BCBD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73" y="6708339"/>
            <a:ext cx="692647" cy="69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Free Vector Rolls Royce Logo2 - Rolls Royce Logo Png Transparent PNG -  393x720 - Free Download on NicePNG">
            <a:extLst>
              <a:ext uri="{FF2B5EF4-FFF2-40B4-BE49-F238E27FC236}">
                <a16:creationId xmlns:a16="http://schemas.microsoft.com/office/drawing/2014/main" id="{F41E1C7B-F509-1E78-9ABF-5D8D79F26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4" r="12681"/>
          <a:stretch/>
        </p:blipFill>
        <p:spPr bwMode="auto">
          <a:xfrm>
            <a:off x="3799000" y="6618192"/>
            <a:ext cx="660744" cy="87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7DE3884-668D-B2F6-5C0C-74CD063C17DD}"/>
              </a:ext>
            </a:extLst>
          </p:cNvPr>
          <p:cNvGrpSpPr/>
          <p:nvPr/>
        </p:nvGrpSpPr>
        <p:grpSpPr>
          <a:xfrm>
            <a:off x="9387022" y="1633545"/>
            <a:ext cx="5120225" cy="6006614"/>
            <a:chOff x="9387022" y="1633545"/>
            <a:chExt cx="5120225" cy="6006614"/>
          </a:xfrm>
        </p:grpSpPr>
        <p:pic>
          <p:nvPicPr>
            <p:cNvPr id="9" name="Picture 18" descr="louis philippe coat pant,OFF 51%,Enjoy Free Delivery &amp;  Returns,transtekno.com.tr">
              <a:extLst>
                <a:ext uri="{FF2B5EF4-FFF2-40B4-BE49-F238E27FC236}">
                  <a16:creationId xmlns:a16="http://schemas.microsoft.com/office/drawing/2014/main" id="{463FC750-9986-F611-9BA2-42D511C462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0" t="957" r="47523" b="13149"/>
            <a:stretch/>
          </p:blipFill>
          <p:spPr bwMode="auto">
            <a:xfrm>
              <a:off x="9387022" y="1636654"/>
              <a:ext cx="3270806" cy="600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louis philippe coat pant,OFF 51%,Enjoy Free Delivery &amp;  Returns,transtekno.com.tr">
              <a:extLst>
                <a:ext uri="{FF2B5EF4-FFF2-40B4-BE49-F238E27FC236}">
                  <a16:creationId xmlns:a16="http://schemas.microsoft.com/office/drawing/2014/main" id="{DC5B1916-9C63-CCB2-59DF-65C886009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57" r="22074" b="13149"/>
            <a:stretch/>
          </p:blipFill>
          <p:spPr bwMode="auto">
            <a:xfrm>
              <a:off x="12555371" y="1633545"/>
              <a:ext cx="1951876" cy="600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louis philippe coat pant,OFF 51%,Enjoy Free Delivery &amp;  Returns,transtekno.com.tr">
              <a:extLst>
                <a:ext uri="{FF2B5EF4-FFF2-40B4-BE49-F238E27FC236}">
                  <a16:creationId xmlns:a16="http://schemas.microsoft.com/office/drawing/2014/main" id="{48D6F6E7-4737-3821-B65D-7BDF7BDE0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" t="87152" r="836" b="350"/>
            <a:stretch/>
          </p:blipFill>
          <p:spPr bwMode="auto">
            <a:xfrm>
              <a:off x="9387022" y="6809353"/>
              <a:ext cx="5120225" cy="66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58228A3-D642-6023-4810-DF7EECBD08E6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ruler</a:t>
            </a:r>
          </a:p>
        </p:txBody>
      </p:sp>
    </p:spTree>
    <p:extLst>
      <p:ext uri="{BB962C8B-B14F-4D97-AF65-F5344CB8AC3E}">
        <p14:creationId xmlns:p14="http://schemas.microsoft.com/office/powerpoint/2010/main" val="262519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59FA97-95EA-4A60-1344-769DC0716D2D}"/>
              </a:ext>
            </a:extLst>
          </p:cNvPr>
          <p:cNvGrpSpPr/>
          <p:nvPr/>
        </p:nvGrpSpPr>
        <p:grpSpPr>
          <a:xfrm>
            <a:off x="9349104" y="1549564"/>
            <a:ext cx="5158142" cy="6072035"/>
            <a:chOff x="9349104" y="1549564"/>
            <a:chExt cx="5158142" cy="6072035"/>
          </a:xfrm>
        </p:grpSpPr>
        <p:pic>
          <p:nvPicPr>
            <p:cNvPr id="5128" name="Picture 8" descr="No photo description available.">
              <a:extLst>
                <a:ext uri="{FF2B5EF4-FFF2-40B4-BE49-F238E27FC236}">
                  <a16:creationId xmlns:a16="http://schemas.microsoft.com/office/drawing/2014/main" id="{23501D7D-0184-A144-893B-EE62D11423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5" r="14628"/>
            <a:stretch/>
          </p:blipFill>
          <p:spPr bwMode="auto">
            <a:xfrm>
              <a:off x="9349104" y="1549564"/>
              <a:ext cx="5158142" cy="607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No photo description available.">
              <a:extLst>
                <a:ext uri="{FF2B5EF4-FFF2-40B4-BE49-F238E27FC236}">
                  <a16:creationId xmlns:a16="http://schemas.microsoft.com/office/drawing/2014/main" id="{36577D76-43F2-CD46-2030-16804BB9D8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10" b="90968"/>
            <a:stretch/>
          </p:blipFill>
          <p:spPr bwMode="auto">
            <a:xfrm>
              <a:off x="12624945" y="1549565"/>
              <a:ext cx="1882301" cy="814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8836701-1243-45A7-B5F0-B449101C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32" y="6552859"/>
            <a:ext cx="869633" cy="86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644105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Desire to create something new &amp; beautiful</a:t>
            </a:r>
          </a:p>
          <a:p>
            <a:r>
              <a:rPr lang="en-IN" sz="1400" dirty="0"/>
              <a:t>Have innovation at the heart</a:t>
            </a:r>
          </a:p>
          <a:p>
            <a:r>
              <a:rPr lang="en-IN" sz="1400" dirty="0"/>
              <a:t>Strong desire to express their creativity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Stagnation </a:t>
            </a:r>
          </a:p>
          <a:p>
            <a:r>
              <a:rPr lang="en-IN" sz="1400" dirty="0"/>
              <a:t>Duplication</a:t>
            </a:r>
          </a:p>
          <a:p>
            <a:r>
              <a:rPr lang="en-IN" sz="1400" dirty="0"/>
              <a:t>Familiarity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Creation</a:t>
            </a:r>
          </a:p>
          <a:p>
            <a:r>
              <a:rPr lang="en-IN" sz="1400" dirty="0"/>
              <a:t>Originality</a:t>
            </a:r>
          </a:p>
          <a:p>
            <a:r>
              <a:rPr lang="en-IN" sz="1400" dirty="0"/>
              <a:t>Self-expression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Inspirational</a:t>
            </a:r>
          </a:p>
          <a:p>
            <a:r>
              <a:rPr lang="en-IN" sz="1400" dirty="0"/>
              <a:t>Daring</a:t>
            </a:r>
          </a:p>
          <a:p>
            <a:r>
              <a:rPr lang="en-IN" sz="1400" dirty="0"/>
              <a:t>Provocative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2" name="Picture 2" descr="Lego – Logos Download">
            <a:extLst>
              <a:ext uri="{FF2B5EF4-FFF2-40B4-BE49-F238E27FC236}">
                <a16:creationId xmlns:a16="http://schemas.microsoft.com/office/drawing/2014/main" id="{2AE69EE2-2F2E-7F1D-A245-774E4706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37" y="6605906"/>
            <a:ext cx="758231" cy="75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B1AB164-059E-D6D5-F716-388B23312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13" t="9112" r="26155" b="7904"/>
          <a:stretch/>
        </p:blipFill>
        <p:spPr>
          <a:xfrm>
            <a:off x="3301021" y="6631518"/>
            <a:ext cx="758230" cy="750130"/>
          </a:xfrm>
          <a:prstGeom prst="rect">
            <a:avLst/>
          </a:prstGeom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5A76FFC6-715C-6CBF-5E50-B533F4F4545B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creator</a:t>
            </a:r>
          </a:p>
        </p:txBody>
      </p:sp>
    </p:spTree>
    <p:extLst>
      <p:ext uri="{BB962C8B-B14F-4D97-AF65-F5344CB8AC3E}">
        <p14:creationId xmlns:p14="http://schemas.microsoft.com/office/powerpoint/2010/main" val="151394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Our Logo – Himalaya Wellness (India)">
            <a:extLst>
              <a:ext uri="{FF2B5EF4-FFF2-40B4-BE49-F238E27FC236}">
                <a16:creationId xmlns:a16="http://schemas.microsoft.com/office/drawing/2014/main" id="{BF7DD4AB-AF17-0EB5-C83D-7748BB080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825" y="6618823"/>
            <a:ext cx="1490247" cy="8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109C1C5-E07A-C227-E242-E1F2C5A7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15" y="6716964"/>
            <a:ext cx="990911" cy="69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8" y="1883962"/>
            <a:ext cx="3805954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Simple personality with an optimistic attitude</a:t>
            </a:r>
          </a:p>
          <a:p>
            <a:r>
              <a:rPr lang="en-IN" sz="1400" dirty="0"/>
              <a:t>Want everyone around them to be happy</a:t>
            </a:r>
          </a:p>
          <a:p>
            <a:r>
              <a:rPr lang="en-IN" sz="1400" dirty="0"/>
              <a:t>Don’t hold on to any kind of grudges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Anguish</a:t>
            </a:r>
          </a:p>
          <a:p>
            <a:r>
              <a:rPr lang="en-IN" sz="1400" dirty="0"/>
              <a:t>Complexity</a:t>
            </a:r>
          </a:p>
          <a:p>
            <a:r>
              <a:rPr lang="en-IN" sz="1400" dirty="0"/>
              <a:t>Deceit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Health</a:t>
            </a:r>
          </a:p>
          <a:p>
            <a:r>
              <a:rPr lang="en-IN" sz="1400" dirty="0"/>
              <a:t>Wholesomeness </a:t>
            </a:r>
          </a:p>
          <a:p>
            <a:r>
              <a:rPr lang="en-IN" sz="1400" dirty="0"/>
              <a:t>Simplicity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Optimistic</a:t>
            </a:r>
          </a:p>
          <a:p>
            <a:r>
              <a:rPr lang="en-IN" sz="1400" dirty="0"/>
              <a:t>Honest</a:t>
            </a:r>
          </a:p>
          <a:p>
            <a:r>
              <a:rPr lang="en-IN" sz="1400" dirty="0"/>
              <a:t>Humble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F0786C4-80CD-FA5C-5961-7C4BDF6CE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8671" y="6795939"/>
            <a:ext cx="1562990" cy="51182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CC122A2-B932-2ED4-A5D2-F7BEE724698F}"/>
              </a:ext>
            </a:extLst>
          </p:cNvPr>
          <p:cNvGrpSpPr/>
          <p:nvPr/>
        </p:nvGrpSpPr>
        <p:grpSpPr>
          <a:xfrm>
            <a:off x="9350021" y="1639518"/>
            <a:ext cx="5033713" cy="5986171"/>
            <a:chOff x="9350021" y="1639518"/>
            <a:chExt cx="5033713" cy="5986171"/>
          </a:xfrm>
        </p:grpSpPr>
        <p:pic>
          <p:nvPicPr>
            <p:cNvPr id="23" name="Picture 2" descr="Buy Baby &amp; Mom Care Online &amp; Get Upto 60% OFF at PharmEasy">
              <a:extLst>
                <a:ext uri="{FF2B5EF4-FFF2-40B4-BE49-F238E27FC236}">
                  <a16:creationId xmlns:a16="http://schemas.microsoft.com/office/drawing/2014/main" id="{EC2F648F-7C6A-82C4-21F0-AA77965B4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0" r="12585" b="33254"/>
            <a:stretch/>
          </p:blipFill>
          <p:spPr bwMode="auto">
            <a:xfrm>
              <a:off x="9350021" y="1639518"/>
              <a:ext cx="5033713" cy="5986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Pampers - Wikipedia">
              <a:extLst>
                <a:ext uri="{FF2B5EF4-FFF2-40B4-BE49-F238E27FC236}">
                  <a16:creationId xmlns:a16="http://schemas.microsoft.com/office/drawing/2014/main" id="{0D2A9608-AEE0-3403-982A-F84277AF8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5626" y="1859613"/>
              <a:ext cx="2368290" cy="1418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57471612-5016-A330-5B9D-B7D0A5B70F9C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innocent</a:t>
            </a:r>
          </a:p>
        </p:txBody>
      </p:sp>
    </p:spTree>
    <p:extLst>
      <p:ext uri="{BB962C8B-B14F-4D97-AF65-F5344CB8AC3E}">
        <p14:creationId xmlns:p14="http://schemas.microsoft.com/office/powerpoint/2010/main" val="30060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lai Lama - YouTube">
            <a:extLst>
              <a:ext uri="{FF2B5EF4-FFF2-40B4-BE49-F238E27FC236}">
                <a16:creationId xmlns:a16="http://schemas.microsoft.com/office/drawing/2014/main" id="{AEF02A9D-0D0F-D762-70B3-9F94FDF1F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6310" r="8022"/>
          <a:stretch/>
        </p:blipFill>
        <p:spPr bwMode="auto">
          <a:xfrm>
            <a:off x="9383463" y="1614241"/>
            <a:ext cx="5158143" cy="6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29186199-B848-6ABB-EFD2-8CB28F31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94" y="6939046"/>
            <a:ext cx="1900035" cy="39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7" y="1883962"/>
            <a:ext cx="3947695" cy="1006867"/>
          </a:xfrm>
        </p:spPr>
        <p:txBody>
          <a:bodyPr>
            <a:normAutofit/>
          </a:bodyPr>
          <a:lstStyle/>
          <a:p>
            <a:r>
              <a:rPr lang="en-IN" sz="1400" dirty="0"/>
              <a:t>Seeker of knowledge, truth &amp; wisdom</a:t>
            </a:r>
          </a:p>
          <a:p>
            <a:r>
              <a:rPr lang="en-IN" sz="1400" dirty="0"/>
              <a:t>Want to share their wisdom with the world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Ignorance</a:t>
            </a:r>
          </a:p>
          <a:p>
            <a:r>
              <a:rPr lang="en-IN" sz="1400" dirty="0"/>
              <a:t>Powerlessness</a:t>
            </a:r>
          </a:p>
          <a:p>
            <a:r>
              <a:rPr lang="en-IN" sz="1400" dirty="0"/>
              <a:t>Misinformation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Expertise</a:t>
            </a:r>
          </a:p>
          <a:p>
            <a:r>
              <a:rPr lang="en-IN" sz="1400" dirty="0"/>
              <a:t>Intelligence</a:t>
            </a:r>
          </a:p>
          <a:p>
            <a:r>
              <a:rPr lang="en-IN" sz="1400" dirty="0"/>
              <a:t>Answers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Knowledgeable</a:t>
            </a:r>
          </a:p>
          <a:p>
            <a:r>
              <a:rPr lang="en-IN" sz="1400" dirty="0"/>
              <a:t>Assured</a:t>
            </a:r>
          </a:p>
          <a:p>
            <a:r>
              <a:rPr lang="en-IN" sz="1400" dirty="0"/>
              <a:t>Guiding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5A3F5-354E-8CA6-0059-790BD9B88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1631" r="13572" b="11651"/>
          <a:stretch/>
        </p:blipFill>
        <p:spPr bwMode="auto">
          <a:xfrm>
            <a:off x="1047637" y="6774841"/>
            <a:ext cx="610738" cy="6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BC92F36-00E1-B7FA-0EA1-7964D7149F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355"/>
          <a:stretch/>
        </p:blipFill>
        <p:spPr>
          <a:xfrm>
            <a:off x="4359729" y="6722845"/>
            <a:ext cx="745070" cy="827293"/>
          </a:xfrm>
          <a:prstGeom prst="rect">
            <a:avLst/>
          </a:prstGeom>
        </p:spPr>
      </p:pic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01AB748A-4932-A834-1C93-929C079765BF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sage</a:t>
            </a:r>
          </a:p>
        </p:txBody>
      </p:sp>
    </p:spTree>
    <p:extLst>
      <p:ext uri="{BB962C8B-B14F-4D97-AF65-F5344CB8AC3E}">
        <p14:creationId xmlns:p14="http://schemas.microsoft.com/office/powerpoint/2010/main" val="1410946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ISRO Wallpapers - Top Free ISRO Backgrounds - WallpaperAccess">
            <a:extLst>
              <a:ext uri="{FF2B5EF4-FFF2-40B4-BE49-F238E27FC236}">
                <a16:creationId xmlns:a16="http://schemas.microsoft.com/office/drawing/2014/main" id="{A621FFFC-EA27-FE54-77B1-A62BC1168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1" r="7465"/>
          <a:stretch/>
        </p:blipFill>
        <p:spPr bwMode="auto">
          <a:xfrm>
            <a:off x="9377678" y="1614241"/>
            <a:ext cx="5158144" cy="60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Jeep – Logos Download">
            <a:extLst>
              <a:ext uri="{FF2B5EF4-FFF2-40B4-BE49-F238E27FC236}">
                <a16:creationId xmlns:a16="http://schemas.microsoft.com/office/drawing/2014/main" id="{2C7C4B9D-ACF7-B9A2-0FEA-E65D9FC1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89" y="6760624"/>
            <a:ext cx="1048080" cy="4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North Face logo and symbol, meaning, history, PNG">
            <a:extLst>
              <a:ext uri="{FF2B5EF4-FFF2-40B4-BE49-F238E27FC236}">
                <a16:creationId xmlns:a16="http://schemas.microsoft.com/office/drawing/2014/main" id="{1A41068D-7B2F-F1C3-E7FB-E1E3BC17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37" y="6629240"/>
            <a:ext cx="1237503" cy="6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7" y="1883962"/>
            <a:ext cx="3947695" cy="1006867"/>
          </a:xfrm>
        </p:spPr>
        <p:txBody>
          <a:bodyPr>
            <a:normAutofit/>
          </a:bodyPr>
          <a:lstStyle/>
          <a:p>
            <a:r>
              <a:rPr lang="en-IN" sz="1400" dirty="0"/>
              <a:t>Push themselves out of their comfort zone</a:t>
            </a:r>
          </a:p>
          <a:p>
            <a:r>
              <a:rPr lang="en-IN" sz="1400" dirty="0"/>
              <a:t>Always driven to exploring new places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Confinement</a:t>
            </a:r>
          </a:p>
          <a:p>
            <a:r>
              <a:rPr lang="en-IN" sz="1400" dirty="0"/>
              <a:t>Immobility</a:t>
            </a:r>
          </a:p>
          <a:p>
            <a:r>
              <a:rPr lang="en-IN" sz="1400" dirty="0"/>
              <a:t>Caution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Adventure </a:t>
            </a:r>
          </a:p>
          <a:p>
            <a:r>
              <a:rPr lang="en-IN" sz="1400" dirty="0"/>
              <a:t>Exploration</a:t>
            </a:r>
          </a:p>
          <a:p>
            <a:r>
              <a:rPr lang="en-IN" sz="1400" dirty="0"/>
              <a:t>Self-discovery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Exciting</a:t>
            </a:r>
          </a:p>
          <a:p>
            <a:r>
              <a:rPr lang="en-IN" sz="1400" dirty="0"/>
              <a:t>Fearless</a:t>
            </a:r>
          </a:p>
          <a:p>
            <a:r>
              <a:rPr lang="en-IN" sz="1400" dirty="0"/>
              <a:t>Daring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D70A60-4148-CA3A-A513-68ECEA47E300}"/>
              </a:ext>
            </a:extLst>
          </p:cNvPr>
          <p:cNvSpPr txBox="1"/>
          <p:nvPr/>
        </p:nvSpPr>
        <p:spPr>
          <a:xfrm>
            <a:off x="6608618" y="906087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pic>
        <p:nvPicPr>
          <p:cNvPr id="2" name="Picture 6" descr="Red Bull Logo transparent PNG - StickPNG">
            <a:extLst>
              <a:ext uri="{FF2B5EF4-FFF2-40B4-BE49-F238E27FC236}">
                <a16:creationId xmlns:a16="http://schemas.microsoft.com/office/drawing/2014/main" id="{EF9692B5-3DEF-FC9D-482C-9016664C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18" y="6726560"/>
            <a:ext cx="1385196" cy="56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E1117C1F-410A-04FA-37A4-1EFD1A329E71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explorer</a:t>
            </a:r>
          </a:p>
        </p:txBody>
      </p:sp>
    </p:spTree>
    <p:extLst>
      <p:ext uri="{BB962C8B-B14F-4D97-AF65-F5344CB8AC3E}">
        <p14:creationId xmlns:p14="http://schemas.microsoft.com/office/powerpoint/2010/main" val="33607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28D76-453F-6230-8733-D9CC8A08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41" y="2053065"/>
            <a:ext cx="8375140" cy="2325248"/>
          </a:xfrm>
        </p:spPr>
        <p:txBody>
          <a:bodyPr>
            <a:noAutofit/>
          </a:bodyPr>
          <a:lstStyle/>
          <a:p>
            <a:r>
              <a:rPr lang="en-IN" sz="7200" dirty="0"/>
              <a:t>Brand archetypes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8310D51-AC70-2B2C-FECA-13187791CB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1317" y="5088402"/>
            <a:ext cx="5743468" cy="288925"/>
          </a:xfrm>
        </p:spPr>
        <p:txBody>
          <a:bodyPr/>
          <a:lstStyle/>
          <a:p>
            <a:r>
              <a:rPr lang="en-US" dirty="0"/>
              <a:t>Duration: 45 mins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D4C3831-E82B-7D30-F37F-53FA6FA393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11317" y="5452920"/>
            <a:ext cx="5743468" cy="276999"/>
          </a:xfrm>
        </p:spPr>
        <p:txBody>
          <a:bodyPr/>
          <a:lstStyle/>
          <a:p>
            <a:r>
              <a:rPr lang="en-US" dirty="0"/>
              <a:t>Session by: Nikhil lama, Ankit </a:t>
            </a:r>
            <a:r>
              <a:rPr lang="en-US" dirty="0" err="1"/>
              <a:t>maurya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8B584-5A01-D46E-2998-99450241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136" y="586456"/>
            <a:ext cx="2456479" cy="246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41DE0-6ECF-5D8D-4007-1E15B30CF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7872" y="3052456"/>
            <a:ext cx="2456515" cy="246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04CB3-205B-3D82-10C0-76E2D656D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615" y="5518456"/>
            <a:ext cx="2466000" cy="246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502F6-A495-16E7-02B9-E165B1085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621" y="5518456"/>
            <a:ext cx="2456515" cy="246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1F64A-C888-A5CC-BD57-A171B2360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9553" y="3052456"/>
            <a:ext cx="2466000" cy="246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4ACDC-C003-6EE5-8788-11384DD23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5751" y="837397"/>
            <a:ext cx="1964118" cy="1964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D78BA0-2590-6B0B-04D0-F4BAF183FB35}"/>
              </a:ext>
            </a:extLst>
          </p:cNvPr>
          <p:cNvSpPr txBox="1"/>
          <p:nvPr/>
        </p:nvSpPr>
        <p:spPr>
          <a:xfrm>
            <a:off x="1828800" y="645217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3DA27-37D0-ADC0-0697-01C3BC4ADB32}"/>
              </a:ext>
            </a:extLst>
          </p:cNvPr>
          <p:cNvSpPr txBox="1"/>
          <p:nvPr/>
        </p:nvSpPr>
        <p:spPr>
          <a:xfrm>
            <a:off x="4608661" y="119703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A2337875-4278-8EB1-4B65-04A4CBD61CA7}"/>
              </a:ext>
            </a:extLst>
          </p:cNvPr>
          <p:cNvSpPr/>
          <p:nvPr/>
        </p:nvSpPr>
        <p:spPr>
          <a:xfrm>
            <a:off x="989277" y="1029330"/>
            <a:ext cx="1785544" cy="477379"/>
          </a:xfrm>
          <a:prstGeom prst="flowChartTerminator">
            <a:avLst/>
          </a:prstGeom>
          <a:solidFill>
            <a:srgbClr val="FF7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60" dirty="0">
                <a:solidFill>
                  <a:schemeClr val="tx1"/>
                </a:solidFill>
                <a:latin typeface="Futura Next Book" panose="020B0502020204020303" pitchFamily="34" charset="77"/>
              </a:rPr>
              <a:t>visual design</a:t>
            </a:r>
          </a:p>
        </p:txBody>
      </p:sp>
    </p:spTree>
    <p:extLst>
      <p:ext uri="{BB962C8B-B14F-4D97-AF65-F5344CB8AC3E}">
        <p14:creationId xmlns:p14="http://schemas.microsoft.com/office/powerpoint/2010/main" val="1612758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3E4386-5A10-E275-2ECD-34A9241DC603}"/>
              </a:ext>
            </a:extLst>
          </p:cNvPr>
          <p:cNvSpPr/>
          <p:nvPr/>
        </p:nvSpPr>
        <p:spPr>
          <a:xfrm>
            <a:off x="1047638" y="2086644"/>
            <a:ext cx="6300000" cy="564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 descr="Coca-Cola Bottle - a Storyteller that Connects People - YouTube">
            <a:extLst>
              <a:ext uri="{FF2B5EF4-FFF2-40B4-BE49-F238E27FC236}">
                <a16:creationId xmlns:a16="http://schemas.microsoft.com/office/drawing/2014/main" id="{4555F6A7-800D-9DFA-33FA-6E02D47C4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r="12163"/>
          <a:stretch/>
        </p:blipFill>
        <p:spPr bwMode="auto">
          <a:xfrm>
            <a:off x="1584061" y="3969940"/>
            <a:ext cx="3771493" cy="251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B6CEA41-9558-1B3B-BF80-79557A5118D1}"/>
              </a:ext>
            </a:extLst>
          </p:cNvPr>
          <p:cNvSpPr/>
          <p:nvPr/>
        </p:nvSpPr>
        <p:spPr>
          <a:xfrm>
            <a:off x="7890776" y="2089009"/>
            <a:ext cx="6300000" cy="564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Coca-Cola Global Home | Site Locator Coca-Cola Global">
            <a:extLst>
              <a:ext uri="{FF2B5EF4-FFF2-40B4-BE49-F238E27FC236}">
                <a16:creationId xmlns:a16="http://schemas.microsoft.com/office/drawing/2014/main" id="{5A700EBB-51D1-81ED-3AB0-D8FA9C8BE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9"/>
          <a:stretch/>
        </p:blipFill>
        <p:spPr bwMode="auto">
          <a:xfrm>
            <a:off x="8427199" y="3969941"/>
            <a:ext cx="3771493" cy="25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54F202E-477D-8003-C9F8-49A43E46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644258"/>
            <a:ext cx="11569027" cy="1571945"/>
          </a:xfrm>
        </p:spPr>
        <p:txBody>
          <a:bodyPr>
            <a:normAutofit/>
          </a:bodyPr>
          <a:lstStyle/>
          <a:p>
            <a:r>
              <a:rPr lang="en-US" sz="3200" dirty="0"/>
              <a:t>Archetype mix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C9949-9325-F2D4-AAA6-64DA2E0D153A}"/>
              </a:ext>
            </a:extLst>
          </p:cNvPr>
          <p:cNvSpPr txBox="1"/>
          <p:nvPr/>
        </p:nvSpPr>
        <p:spPr>
          <a:xfrm>
            <a:off x="1476291" y="2500238"/>
            <a:ext cx="4503885" cy="10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Primary Archetype (Innocent)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Futura Next Book" panose="020B0502020204020303" pitchFamily="34" charset="77"/>
              <a:ea typeface="+mn-ea"/>
              <a:cs typeface="+mn-cs"/>
            </a:endParaRPr>
          </a:p>
          <a:p>
            <a:pPr lvl="0">
              <a:lnSpc>
                <a:spcPct val="120000"/>
              </a:lnSpc>
            </a:pP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Also known as the Core Archetype, it should contain a minimum of </a:t>
            </a:r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DemiBold" panose="020B0602020204020303" pitchFamily="34" charset="77"/>
              </a:rPr>
              <a:t>70%</a:t>
            </a: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 of your brand personality.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6CED9C-C0B0-A4BC-CDB7-69A455E22C66}"/>
              </a:ext>
            </a:extLst>
          </p:cNvPr>
          <p:cNvSpPr txBox="1"/>
          <p:nvPr/>
        </p:nvSpPr>
        <p:spPr>
          <a:xfrm>
            <a:off x="1498591" y="6670860"/>
            <a:ext cx="3856964" cy="68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I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Coca Cola showcases ‘</a:t>
            </a:r>
            <a:r>
              <a:rPr lang="en-IN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DemiBold" panose="020B0602020204020303" pitchFamily="34" charset="77"/>
              </a:rPr>
              <a:t>Innocent</a:t>
            </a:r>
            <a:r>
              <a:rPr lang="en-I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’ archetype with brand messages like “It’s a real thing” and “open happiness” as it depicts moments of simplicity &amp; happiness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2B3251-CC58-7D76-FA7D-83EA1F1BF038}"/>
              </a:ext>
            </a:extLst>
          </p:cNvPr>
          <p:cNvSpPr txBox="1"/>
          <p:nvPr/>
        </p:nvSpPr>
        <p:spPr>
          <a:xfrm>
            <a:off x="8319429" y="2502603"/>
            <a:ext cx="4297236" cy="107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Secondary Archetype (Magician)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Futura Next Book" panose="020B0502020204020303" pitchFamily="34" charset="77"/>
              <a:ea typeface="+mn-ea"/>
              <a:cs typeface="+mn-cs"/>
            </a:endParaRPr>
          </a:p>
          <a:p>
            <a:pPr lvl="0">
              <a:lnSpc>
                <a:spcPct val="120000"/>
              </a:lnSpc>
            </a:pP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Also known as the Influencer Archetype, it should contain up to </a:t>
            </a:r>
            <a:r>
              <a:rPr lang="en-IN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DemiBold" panose="020B0602020204020303" pitchFamily="34" charset="77"/>
              </a:rPr>
              <a:t>30</a:t>
            </a: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% of your brand personality.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59A13F-AF39-854F-FD0A-0487D3756847}"/>
              </a:ext>
            </a:extLst>
          </p:cNvPr>
          <p:cNvSpPr txBox="1"/>
          <p:nvPr/>
        </p:nvSpPr>
        <p:spPr>
          <a:xfrm>
            <a:off x="8341729" y="6673225"/>
            <a:ext cx="3856964" cy="68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I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Coca Cola is more than just a drink as it portrays ‘</a:t>
            </a:r>
            <a:r>
              <a:rPr lang="en-IN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DemiBold" panose="020B0602020204020303" pitchFamily="34" charset="77"/>
              </a:rPr>
              <a:t>Magician</a:t>
            </a:r>
            <a:r>
              <a:rPr lang="en-I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’ archetype. It lets you create memories by bringing people together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82462E90-9B1A-FB7E-D114-44E3EFA95499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 the right mix</a:t>
            </a:r>
          </a:p>
        </p:txBody>
      </p:sp>
    </p:spTree>
    <p:extLst>
      <p:ext uri="{BB962C8B-B14F-4D97-AF65-F5344CB8AC3E}">
        <p14:creationId xmlns:p14="http://schemas.microsoft.com/office/powerpoint/2010/main" val="3609426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246AE9E-29BA-2966-4408-E8BACCAB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9" y="1907794"/>
            <a:ext cx="5938789" cy="511013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make the best products on earth, and to leave the world better than we found 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A9D944-F30B-25D7-A1CA-D286C1C40410}"/>
              </a:ext>
            </a:extLst>
          </p:cNvPr>
          <p:cNvSpPr/>
          <p:nvPr/>
        </p:nvSpPr>
        <p:spPr>
          <a:xfrm>
            <a:off x="7619206" y="1331423"/>
            <a:ext cx="6571568" cy="29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6165C-9343-7ACD-3CFB-22C17457DCE8}"/>
              </a:ext>
            </a:extLst>
          </p:cNvPr>
          <p:cNvSpPr txBox="1"/>
          <p:nvPr/>
        </p:nvSpPr>
        <p:spPr>
          <a:xfrm>
            <a:off x="10904990" y="1534541"/>
            <a:ext cx="3246634" cy="1478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600" dirty="0">
                <a:latin typeface="Futura Next Book" panose="020B0502020204020303" pitchFamily="34" charset="77"/>
              </a:rPr>
              <a:t>Brand Persona</a:t>
            </a:r>
          </a:p>
          <a:p>
            <a:pPr>
              <a:lnSpc>
                <a:spcPct val="120000"/>
              </a:lnSpc>
            </a:pP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Portray themselves as: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One who sees things differently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Not fond of rules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No respect for status quo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884A7-C0A8-7380-FB74-393B94F17CEC}"/>
              </a:ext>
            </a:extLst>
          </p:cNvPr>
          <p:cNvSpPr/>
          <p:nvPr/>
        </p:nvSpPr>
        <p:spPr>
          <a:xfrm>
            <a:off x="7619206" y="4624877"/>
            <a:ext cx="3285784" cy="29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C2BBA-7828-E97A-D93A-003D47B9FE60}"/>
              </a:ext>
            </a:extLst>
          </p:cNvPr>
          <p:cNvSpPr txBox="1"/>
          <p:nvPr/>
        </p:nvSpPr>
        <p:spPr>
          <a:xfrm>
            <a:off x="7708103" y="4876252"/>
            <a:ext cx="2978093" cy="36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600" dirty="0">
                <a:latin typeface="Futura Next Book" panose="020B0502020204020303" pitchFamily="34" charset="77"/>
              </a:rPr>
              <a:t>Colours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F575-FF44-6621-09B9-10BCDB8FD90F}"/>
              </a:ext>
            </a:extLst>
          </p:cNvPr>
          <p:cNvSpPr txBox="1"/>
          <p:nvPr/>
        </p:nvSpPr>
        <p:spPr>
          <a:xfrm>
            <a:off x="1047639" y="1331423"/>
            <a:ext cx="3246634" cy="36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600" dirty="0">
                <a:latin typeface="Futura Next Book" panose="020B0502020204020303" pitchFamily="34" charset="77"/>
              </a:rPr>
              <a:t>Vision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830004-1255-8828-DE53-DC04939908F3}"/>
              </a:ext>
            </a:extLst>
          </p:cNvPr>
          <p:cNvSpPr/>
          <p:nvPr/>
        </p:nvSpPr>
        <p:spPr>
          <a:xfrm>
            <a:off x="7776343" y="5415683"/>
            <a:ext cx="411942" cy="411942"/>
          </a:xfrm>
          <a:prstGeom prst="ellipse">
            <a:avLst/>
          </a:prstGeom>
          <a:solidFill>
            <a:srgbClr val="AF5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12C7-BCE8-9A20-2169-505D6F22E2B2}"/>
              </a:ext>
            </a:extLst>
          </p:cNvPr>
          <p:cNvSpPr/>
          <p:nvPr/>
        </p:nvSpPr>
        <p:spPr>
          <a:xfrm>
            <a:off x="8022171" y="5415683"/>
            <a:ext cx="411942" cy="411942"/>
          </a:xfrm>
          <a:prstGeom prst="ellipse">
            <a:avLst/>
          </a:prstGeom>
          <a:solidFill>
            <a:srgbClr val="01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BC71FC-972D-9813-8B25-A4D873E01C2C}"/>
              </a:ext>
            </a:extLst>
          </p:cNvPr>
          <p:cNvSpPr/>
          <p:nvPr/>
        </p:nvSpPr>
        <p:spPr>
          <a:xfrm>
            <a:off x="8267999" y="5415683"/>
            <a:ext cx="411942" cy="411942"/>
          </a:xfrm>
          <a:prstGeom prst="ellipse">
            <a:avLst/>
          </a:prstGeom>
          <a:solidFill>
            <a:srgbClr val="26C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26D4962-6663-37C5-E482-0A7D440F78D1}"/>
              </a:ext>
            </a:extLst>
          </p:cNvPr>
          <p:cNvSpPr/>
          <p:nvPr/>
        </p:nvSpPr>
        <p:spPr>
          <a:xfrm>
            <a:off x="8513827" y="5411070"/>
            <a:ext cx="411942" cy="411942"/>
          </a:xfrm>
          <a:prstGeom prst="ellipse">
            <a:avLst/>
          </a:prstGeom>
          <a:solidFill>
            <a:srgbClr val="FFC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18DBD1-F6EC-6ADF-4932-6ACB8C6F0E89}"/>
              </a:ext>
            </a:extLst>
          </p:cNvPr>
          <p:cNvSpPr/>
          <p:nvPr/>
        </p:nvSpPr>
        <p:spPr>
          <a:xfrm>
            <a:off x="8759655" y="5411070"/>
            <a:ext cx="411942" cy="411942"/>
          </a:xfrm>
          <a:prstGeom prst="ellipse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926ABB-9E77-FC22-F347-AA8D44972BFA}"/>
              </a:ext>
            </a:extLst>
          </p:cNvPr>
          <p:cNvSpPr/>
          <p:nvPr/>
        </p:nvSpPr>
        <p:spPr>
          <a:xfrm>
            <a:off x="9005483" y="5411070"/>
            <a:ext cx="411942" cy="411942"/>
          </a:xfrm>
          <a:prstGeom prst="ellipse">
            <a:avLst/>
          </a:prstGeom>
          <a:solidFill>
            <a:srgbClr val="FF3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7E986B-9EA9-2A89-D0A7-83FF8E74F324}"/>
              </a:ext>
            </a:extLst>
          </p:cNvPr>
          <p:cNvSpPr/>
          <p:nvPr/>
        </p:nvSpPr>
        <p:spPr>
          <a:xfrm>
            <a:off x="11230532" y="4624877"/>
            <a:ext cx="2960242" cy="2917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7C35B1-B555-3109-2179-76D66EC60B9E}"/>
              </a:ext>
            </a:extLst>
          </p:cNvPr>
          <p:cNvSpPr txBox="1"/>
          <p:nvPr/>
        </p:nvSpPr>
        <p:spPr>
          <a:xfrm>
            <a:off x="7721751" y="6425741"/>
            <a:ext cx="2595747" cy="813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600" dirty="0">
                <a:latin typeface="Futura Next Book" panose="020B0502020204020303" pitchFamily="34" charset="77"/>
              </a:rPr>
              <a:t>Design Approach</a:t>
            </a:r>
          </a:p>
          <a:p>
            <a:pPr>
              <a:lnSpc>
                <a:spcPct val="120000"/>
              </a:lnSpc>
            </a:pP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pPr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Simple &amp; Minimalistic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14122-36E6-89D6-E3C0-682A30AAFC0B}"/>
              </a:ext>
            </a:extLst>
          </p:cNvPr>
          <p:cNvSpPr txBox="1"/>
          <p:nvPr/>
        </p:nvSpPr>
        <p:spPr>
          <a:xfrm>
            <a:off x="11313387" y="4876252"/>
            <a:ext cx="2978093" cy="36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600" dirty="0">
                <a:latin typeface="Futura Next Book" panose="020B0502020204020303" pitchFamily="34" charset="77"/>
              </a:rPr>
              <a:t>Designs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71D130-46EC-EBBA-434E-7504FB409B5B}"/>
              </a:ext>
            </a:extLst>
          </p:cNvPr>
          <p:cNvGrpSpPr/>
          <p:nvPr/>
        </p:nvGrpSpPr>
        <p:grpSpPr>
          <a:xfrm>
            <a:off x="7832577" y="1544066"/>
            <a:ext cx="2853620" cy="2487607"/>
            <a:chOff x="4520734" y="2968731"/>
            <a:chExt cx="3153051" cy="2890532"/>
          </a:xfrm>
        </p:grpSpPr>
        <p:pic>
          <p:nvPicPr>
            <p:cNvPr id="33" name="Picture 8" descr="Steve Jobs was not the mastermind behind 'Here's to the Crazy Ones,' says  Rob Siltanen - The Verge">
              <a:extLst>
                <a:ext uri="{FF2B5EF4-FFF2-40B4-BE49-F238E27FC236}">
                  <a16:creationId xmlns:a16="http://schemas.microsoft.com/office/drawing/2014/main" id="{8381AD3F-4EB9-9B00-B889-ABADBBBC8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734" y="2968731"/>
              <a:ext cx="3153051" cy="210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0" descr="Think Different">
              <a:extLst>
                <a:ext uri="{FF2B5EF4-FFF2-40B4-BE49-F238E27FC236}">
                  <a16:creationId xmlns:a16="http://schemas.microsoft.com/office/drawing/2014/main" id="{7A1490A6-7BCB-0C68-AF3E-2D0000830D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67"/>
            <a:stretch/>
          </p:blipFill>
          <p:spPr bwMode="auto">
            <a:xfrm>
              <a:off x="4520734" y="5070765"/>
              <a:ext cx="3138285" cy="788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8" descr="Apple Watch SE: The ultimate combination of design, function, and value -  Apple">
            <a:extLst>
              <a:ext uri="{FF2B5EF4-FFF2-40B4-BE49-F238E27FC236}">
                <a16:creationId xmlns:a16="http://schemas.microsoft.com/office/drawing/2014/main" id="{53BC93D5-0D1A-1403-28A5-594C7A8A9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1" b="10410"/>
          <a:stretch/>
        </p:blipFill>
        <p:spPr bwMode="auto">
          <a:xfrm>
            <a:off x="11422191" y="5397640"/>
            <a:ext cx="2579559" cy="175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75B4A2BC-A22D-DF4B-BE44-6EF8CBF58881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creator archetype of apple</a:t>
            </a:r>
          </a:p>
        </p:txBody>
      </p:sp>
    </p:spTree>
    <p:extLst>
      <p:ext uri="{BB962C8B-B14F-4D97-AF65-F5344CB8AC3E}">
        <p14:creationId xmlns:p14="http://schemas.microsoft.com/office/powerpoint/2010/main" val="24962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246AE9E-29BA-2966-4408-E8BACCAB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9" y="1744020"/>
            <a:ext cx="13337679" cy="51101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u="none" dirty="0"/>
              <a:t>Hope this session helped you gain </a:t>
            </a:r>
            <a:r>
              <a:rPr lang="en-US" sz="5400" dirty="0"/>
              <a:t>high level</a:t>
            </a:r>
            <a:r>
              <a:rPr lang="en-US" sz="5400" u="none" dirty="0"/>
              <a:t> understanding of the relationship between </a:t>
            </a:r>
            <a:r>
              <a:rPr lang="en-US" sz="5400" dirty="0"/>
              <a:t>brands</a:t>
            </a:r>
            <a:r>
              <a:rPr lang="en-US" sz="5400" u="none" dirty="0"/>
              <a:t> and their </a:t>
            </a:r>
            <a:r>
              <a:rPr lang="en-US" sz="5400" dirty="0"/>
              <a:t>consumers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A51F-5475-384C-111E-3FF99CC30517}"/>
              </a:ext>
            </a:extLst>
          </p:cNvPr>
          <p:cNvSpPr txBox="1"/>
          <p:nvPr/>
        </p:nvSpPr>
        <p:spPr>
          <a:xfrm>
            <a:off x="7649029" y="11466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2003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246AE9E-29BA-2966-4408-E8BACCAB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698645"/>
            <a:ext cx="13143131" cy="1006866"/>
          </a:xfrm>
        </p:spPr>
        <p:txBody>
          <a:bodyPr>
            <a:normAutofit/>
          </a:bodyPr>
          <a:lstStyle/>
          <a:p>
            <a:r>
              <a:rPr lang="en-US" dirty="0"/>
              <a:t>Some useful resource links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D0F6092-51E4-A179-F5DF-1ACDA12A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Branding with Personality - Build an Authentic Brand: </a:t>
            </a:r>
            <a:r>
              <a:rPr lang="en-US" dirty="0">
                <a:hlinkClick r:id="rId2"/>
              </a:rPr>
              <a:t>Course Link</a:t>
            </a:r>
            <a:endParaRPr lang="en-US" dirty="0"/>
          </a:p>
          <a:p>
            <a:r>
              <a:rPr lang="en-US" dirty="0"/>
              <a:t>How brand archetypes make your brand memorable: </a:t>
            </a:r>
            <a:r>
              <a:rPr lang="en-US" dirty="0">
                <a:hlinkClick r:id="rId3"/>
              </a:rPr>
              <a:t>Article Link</a:t>
            </a:r>
            <a:endParaRPr lang="en-US" dirty="0"/>
          </a:p>
          <a:p>
            <a:r>
              <a:rPr lang="en-US" dirty="0"/>
              <a:t>Evolution of brand archetypes: </a:t>
            </a:r>
            <a:r>
              <a:rPr lang="en-US" dirty="0">
                <a:hlinkClick r:id="rId4"/>
              </a:rPr>
              <a:t>Playlist Link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42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F33BBD-5746-E9A5-C821-0A699DC29D6D}"/>
              </a:ext>
            </a:extLst>
          </p:cNvPr>
          <p:cNvSpPr/>
          <p:nvPr/>
        </p:nvSpPr>
        <p:spPr>
          <a:xfrm>
            <a:off x="1047638" y="1495630"/>
            <a:ext cx="6300000" cy="564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18DAA8-B710-A24E-7D9B-9D5D9707D3A6}"/>
              </a:ext>
            </a:extLst>
          </p:cNvPr>
          <p:cNvSpPr txBox="1"/>
          <p:nvPr/>
        </p:nvSpPr>
        <p:spPr>
          <a:xfrm>
            <a:off x="1472462" y="1801320"/>
            <a:ext cx="388607" cy="26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80" normalizeH="0" baseline="0" noProof="0" dirty="0">
                <a:ln>
                  <a:noFill/>
                </a:ln>
                <a:solidFill>
                  <a:srgbClr val="EF7B24"/>
                </a:solidFill>
                <a:effectLst/>
                <a:uLnTx/>
                <a:uFillTx/>
                <a:latin typeface="Futura Next DemiBold" panose="020B0602020204020303" pitchFamily="34" charset="77"/>
                <a:ea typeface="+mn-ea"/>
                <a:cs typeface="+mn-cs"/>
              </a:rPr>
              <a:t>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C2D46E-477E-55B3-9D12-E91FC2FCD2A0}"/>
              </a:ext>
            </a:extLst>
          </p:cNvPr>
          <p:cNvSpPr/>
          <p:nvPr/>
        </p:nvSpPr>
        <p:spPr>
          <a:xfrm>
            <a:off x="7919053" y="1495630"/>
            <a:ext cx="6300000" cy="564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C289DB-1DB6-EB41-DA8E-9CEACF483E9D}"/>
              </a:ext>
            </a:extLst>
          </p:cNvPr>
          <p:cNvSpPr txBox="1"/>
          <p:nvPr/>
        </p:nvSpPr>
        <p:spPr>
          <a:xfrm>
            <a:off x="1472463" y="4109524"/>
            <a:ext cx="4907204" cy="2287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Read their vision and mission statements</a:t>
            </a: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200" dirty="0">
              <a:solidFill>
                <a:prstClr val="black">
                  <a:lumMod val="65000"/>
                  <a:lumOff val="35000"/>
                </a:prstClr>
              </a:solidFill>
              <a:latin typeface="Futura Next Book" panose="020B0502020204020303" pitchFamily="34" charset="7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Go through their digital platform, physical products</a:t>
            </a: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, etc</a:t>
            </a: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Futura Next Book" panose="020B0502020204020303" pitchFamily="34" charset="77"/>
              <a:ea typeface="+mn-ea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Observe their </a:t>
            </a:r>
            <a:r>
              <a:rPr lang="en-IN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color</a:t>
            </a: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 palette, typography, imagery, shapes, etc.</a:t>
            </a: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200" dirty="0">
              <a:solidFill>
                <a:prstClr val="black">
                  <a:lumMod val="65000"/>
                  <a:lumOff val="35000"/>
                </a:prstClr>
              </a:solidFill>
              <a:latin typeface="Futura Next Book" panose="020B0502020204020303" pitchFamily="34" charset="7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Observe their brand’s voice &amp; tone</a:t>
            </a: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200" dirty="0">
              <a:solidFill>
                <a:prstClr val="black">
                  <a:lumMod val="65000"/>
                  <a:lumOff val="35000"/>
                </a:prstClr>
              </a:solidFill>
              <a:latin typeface="Futura Next Book" panose="020B0502020204020303" pitchFamily="34" charset="7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Futura Next Book" panose="020B0502020204020303" pitchFamily="34" charset="77"/>
              </a:rPr>
              <a:t>Gain an insight into their target user base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Futura Next Book" panose="020B0502020204020303" pitchFamily="34" charset="77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896D1-7A9D-CEB5-0FE5-58F334235B31}"/>
              </a:ext>
            </a:extLst>
          </p:cNvPr>
          <p:cNvSpPr txBox="1"/>
          <p:nvPr/>
        </p:nvSpPr>
        <p:spPr>
          <a:xfrm>
            <a:off x="8304904" y="-62394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32" name="Title 5">
            <a:extLst>
              <a:ext uri="{FF2B5EF4-FFF2-40B4-BE49-F238E27FC236}">
                <a16:creationId xmlns:a16="http://schemas.microsoft.com/office/drawing/2014/main" id="{DD4E75C8-5E8D-C030-DFD7-2ACE6E0DEB85}"/>
              </a:ext>
            </a:extLst>
          </p:cNvPr>
          <p:cNvSpPr txBox="1">
            <a:spLocks/>
          </p:cNvSpPr>
          <p:nvPr/>
        </p:nvSpPr>
        <p:spPr>
          <a:xfrm>
            <a:off x="1472462" y="3026059"/>
            <a:ext cx="3579561" cy="112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pPr marL="0" marR="0" lvl="0" indent="0" algn="l" defTabSz="11428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P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Next Book" panose="020B0502020204020303" pitchFamily="34" charset="77"/>
                <a:ea typeface="+mj-ea"/>
                <a:cs typeface="+mj-cs"/>
              </a:rPr>
              <a:t>ick any brand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439EAD-659B-6A88-2E61-287473A937D4}"/>
              </a:ext>
            </a:extLst>
          </p:cNvPr>
          <p:cNvSpPr txBox="1"/>
          <p:nvPr/>
        </p:nvSpPr>
        <p:spPr>
          <a:xfrm>
            <a:off x="8387510" y="1801320"/>
            <a:ext cx="388607" cy="262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80" normalizeH="0" baseline="0" noProof="0" dirty="0">
                <a:ln>
                  <a:noFill/>
                </a:ln>
                <a:solidFill>
                  <a:srgbClr val="EF7B24"/>
                </a:solidFill>
                <a:effectLst/>
                <a:uLnTx/>
                <a:uFillTx/>
                <a:latin typeface="Futura Next DemiBold" panose="020B0602020204020303" pitchFamily="34" charset="77"/>
                <a:ea typeface="+mn-ea"/>
                <a:cs typeface="+mn-cs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D4FA79-F0A5-50DE-1286-9052373F4FBE}"/>
              </a:ext>
            </a:extLst>
          </p:cNvPr>
          <p:cNvSpPr txBox="1"/>
          <p:nvPr/>
        </p:nvSpPr>
        <p:spPr>
          <a:xfrm>
            <a:off x="8387511" y="4109524"/>
            <a:ext cx="5292000" cy="140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Write down your brand’s characteristics, brand voice, fears &amp; motivation </a:t>
            </a: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200" dirty="0">
              <a:solidFill>
                <a:prstClr val="black">
                  <a:lumMod val="65000"/>
                  <a:lumOff val="35000"/>
                </a:prstClr>
              </a:solidFill>
              <a:latin typeface="Futura Next Book" panose="020B0502020204020303" pitchFamily="34" charset="7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Match your findings with the existing archetypes that we studied</a:t>
            </a: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200" dirty="0">
              <a:solidFill>
                <a:prstClr val="black">
                  <a:lumMod val="65000"/>
                  <a:lumOff val="35000"/>
                </a:prstClr>
              </a:solidFill>
              <a:latin typeface="Futura Next Book" panose="020B0502020204020303" pitchFamily="34" charset="7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Futura Next Book" panose="020B0502020204020303" pitchFamily="34" charset="77"/>
                <a:ea typeface="+mn-ea"/>
                <a:cs typeface="+mn-cs"/>
              </a:rPr>
              <a:t>Try to determine the appropriate archetype mix  </a:t>
            </a:r>
          </a:p>
        </p:txBody>
      </p:sp>
      <p:sp>
        <p:nvSpPr>
          <p:cNvPr id="43" name="Title 5">
            <a:extLst>
              <a:ext uri="{FF2B5EF4-FFF2-40B4-BE49-F238E27FC236}">
                <a16:creationId xmlns:a16="http://schemas.microsoft.com/office/drawing/2014/main" id="{19CEE7B7-F1E6-7D73-17CF-9C716352D6E7}"/>
              </a:ext>
            </a:extLst>
          </p:cNvPr>
          <p:cNvSpPr txBox="1">
            <a:spLocks/>
          </p:cNvSpPr>
          <p:nvPr/>
        </p:nvSpPr>
        <p:spPr>
          <a:xfrm>
            <a:off x="8387510" y="3026059"/>
            <a:ext cx="3579561" cy="112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pPr marL="0" marR="0" lvl="0" indent="0" algn="l" defTabSz="114281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D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Next Book" panose="020B0502020204020303" pitchFamily="34" charset="77"/>
                <a:ea typeface="+mj-ea"/>
                <a:cs typeface="+mj-cs"/>
              </a:rPr>
              <a:t>efine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Next Book" panose="020B0502020204020303" pitchFamily="34" charset="77"/>
                <a:ea typeface="+mj-ea"/>
                <a:cs typeface="+mj-cs"/>
              </a:rPr>
              <a:t> the archetype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9A255-C341-81B6-50C0-0B155AC3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27" y="2247488"/>
            <a:ext cx="765883" cy="5875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9E29D59-4561-0A83-EEBC-6F683FA9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102" y="2247488"/>
            <a:ext cx="614442" cy="587582"/>
          </a:xfrm>
          <a:prstGeom prst="rect">
            <a:avLst/>
          </a:prstGeom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49AE7DD4-CD80-44B3-870D-B00846CC799C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55940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991EA9-DF5C-A654-B186-5FA667A72786}"/>
              </a:ext>
            </a:extLst>
          </p:cNvPr>
          <p:cNvSpPr txBox="1"/>
          <p:nvPr/>
        </p:nvSpPr>
        <p:spPr>
          <a:xfrm>
            <a:off x="2126751" y="11815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3A1F9-A975-4F78-B4D9-77C487E7D3C6}"/>
              </a:ext>
            </a:extLst>
          </p:cNvPr>
          <p:cNvSpPr txBox="1"/>
          <p:nvPr/>
        </p:nvSpPr>
        <p:spPr>
          <a:xfrm>
            <a:off x="1047638" y="2633832"/>
            <a:ext cx="4373566" cy="256569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lvl="0" defTabSz="914400">
              <a:defRPr/>
            </a:pPr>
            <a:r>
              <a:rPr lang="en-US" sz="5400" spc="-100" dirty="0">
                <a:latin typeface="FUTURANEXT-MEDIUM" panose="020B0602020204020303" pitchFamily="34" charset="77"/>
              </a:rPr>
              <a:t>you should be able to understand:</a:t>
            </a:r>
            <a:endParaRPr kumimoji="0" lang="en-US" sz="5400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FUTURANEXT-MEDIUM" panose="020B0602020204020303" pitchFamily="34" charset="77"/>
              <a:ea typeface="+mn-ea"/>
              <a:cs typeface="+mn-cs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A3735DB-0D94-41C2-8F02-66C8537EA6CB}"/>
              </a:ext>
            </a:extLst>
          </p:cNvPr>
          <p:cNvSpPr txBox="1">
            <a:spLocks/>
          </p:cNvSpPr>
          <p:nvPr/>
        </p:nvSpPr>
        <p:spPr>
          <a:xfrm>
            <a:off x="8793925" y="1544056"/>
            <a:ext cx="5621209" cy="5482799"/>
          </a:xfrm>
          <a:prstGeom prst="rect">
            <a:avLst/>
          </a:prstGeom>
        </p:spPr>
        <p:txBody>
          <a:bodyPr vert="horz" lIns="0" tIns="0" rIns="0" bIns="0" numCol="1" spcCol="384048" rtlCol="0" anchor="ctr">
            <a:no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Tx/>
              <a:buNone/>
              <a:defRPr sz="1100">
                <a:latin typeface="Futura Next Book" panose="020B0502020204020303" pitchFamily="34" charset="77"/>
              </a:defRPr>
            </a:lvl1pPr>
            <a:lvl2pPr marL="171450" indent="-165100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400"/>
            </a:lvl2pPr>
            <a:lvl3pPr marL="342900" indent="-171450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400"/>
            </a:lvl3pPr>
            <a:lvl4pPr marL="514350" indent="-171450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400"/>
            </a:lvl4pPr>
            <a:lvl5pPr marL="685800" indent="-171450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What is archetype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What is Brand Archetype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How Brand Archetype connects people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How companies use Brand Archetype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12 Types of Brand Archetype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Sample &amp; Resources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r>
              <a:rPr lang="en-IN" sz="1600" dirty="0"/>
              <a:t>Exercise</a:t>
            </a:r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  <a:p>
            <a:pPr marL="171450" lvl="0" indent="-17145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79FFF"/>
              </a:buClr>
              <a:buFont typeface="Arial" panose="020B0604020202020204" pitchFamily="34" charset="0"/>
              <a:buChar char="•"/>
              <a:defRPr/>
            </a:pPr>
            <a:endParaRPr lang="en-IN" sz="1600" dirty="0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1994926-BEE9-C4DD-0F7E-4122E5F3BB4F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Brand archetypes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047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hape, arrow&#10;&#10;Description automatically generated">
            <a:extLst>
              <a:ext uri="{FF2B5EF4-FFF2-40B4-BE49-F238E27FC236}">
                <a16:creationId xmlns:a16="http://schemas.microsoft.com/office/drawing/2014/main" id="{A320A508-D9F7-E15B-CA59-974C35A2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69" y="1630742"/>
            <a:ext cx="5535938" cy="59937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510F5B9-8434-3989-29BE-BACD1A81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1368958"/>
            <a:ext cx="13143131" cy="1006866"/>
          </a:xfrm>
        </p:spPr>
        <p:txBody>
          <a:bodyPr/>
          <a:lstStyle/>
          <a:p>
            <a:r>
              <a:rPr lang="en-US" dirty="0"/>
              <a:t>What is archetype?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77DE8E4-86A3-4A68-2085-FCBD46BA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9" y="2682429"/>
            <a:ext cx="6571568" cy="1006867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IN" sz="1600" dirty="0"/>
              <a:t>“Universal collective </a:t>
            </a:r>
            <a:r>
              <a:rPr lang="en-IN" sz="1600" b="1" dirty="0">
                <a:latin typeface="Futura Next DemiBold" panose="020B0602020204020303" pitchFamily="34" charset="77"/>
              </a:rPr>
              <a:t>patterns</a:t>
            </a:r>
            <a:r>
              <a:rPr lang="en-IN" sz="1600" dirty="0"/>
              <a:t> of the </a:t>
            </a:r>
            <a:r>
              <a:rPr lang="en-IN" sz="1600" b="1" dirty="0">
                <a:latin typeface="Futura Next DemiBold" panose="020B0602020204020303" pitchFamily="34" charset="77"/>
              </a:rPr>
              <a:t>unconscious</a:t>
            </a:r>
            <a:r>
              <a:rPr lang="en-IN" sz="1600" dirty="0"/>
              <a:t>” that affect our self-image, our basic human desires, and our perceptions of others.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6AB2CEF-9EDE-FBA8-FEC4-2005CEA81A4E}"/>
              </a:ext>
            </a:extLst>
          </p:cNvPr>
          <p:cNvSpPr txBox="1">
            <a:spLocks/>
          </p:cNvSpPr>
          <p:nvPr/>
        </p:nvSpPr>
        <p:spPr>
          <a:xfrm>
            <a:off x="1047638" y="4346205"/>
            <a:ext cx="1314313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What is brand archetype?</a:t>
            </a:r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E7DF20A8-42D4-DD95-25A0-D3A68C141D0B}"/>
              </a:ext>
            </a:extLst>
          </p:cNvPr>
          <p:cNvSpPr txBox="1">
            <a:spLocks/>
          </p:cNvSpPr>
          <p:nvPr/>
        </p:nvSpPr>
        <p:spPr>
          <a:xfrm>
            <a:off x="1047639" y="5659676"/>
            <a:ext cx="6571568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en-IN" sz="1600" b="1" dirty="0">
                <a:latin typeface="Futura Next DemiBold" panose="020B0602020204020303" pitchFamily="34" charset="77"/>
              </a:rPr>
              <a:t>Brand Archetype</a:t>
            </a:r>
            <a:r>
              <a:rPr lang="en-IN" sz="1600" dirty="0"/>
              <a:t> is a way of presenting a brand as a persona, thus making it more recognizable and relatable for consumers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DC406-8597-8D8B-8008-9B4F54C1104C}"/>
              </a:ext>
            </a:extLst>
          </p:cNvPr>
          <p:cNvSpPr txBox="1"/>
          <p:nvPr/>
        </p:nvSpPr>
        <p:spPr>
          <a:xfrm>
            <a:off x="9770533" y="-1524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BD802747-97F4-040B-4D69-525875F17825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Brand archetypes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11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246AE9E-29BA-2966-4408-E8BACCABB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2066639"/>
            <a:ext cx="13337679" cy="51101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u="none" dirty="0"/>
              <a:t>By </a:t>
            </a:r>
            <a:r>
              <a:rPr lang="en-US" sz="4800" dirty="0"/>
              <a:t>aligning</a:t>
            </a:r>
            <a:r>
              <a:rPr lang="en-US" sz="4800" u="none" dirty="0"/>
              <a:t> a brand with one of the </a:t>
            </a:r>
            <a:r>
              <a:rPr lang="en-US" sz="4800" dirty="0"/>
              <a:t>universal patterns </a:t>
            </a:r>
            <a:r>
              <a:rPr lang="en-US" sz="4800" u="none" dirty="0"/>
              <a:t>of personality, you can build a brand personality that connects with your target audience on a personal and emotional level.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A51F-5475-384C-111E-3FF99CC30517}"/>
              </a:ext>
            </a:extLst>
          </p:cNvPr>
          <p:cNvSpPr txBox="1"/>
          <p:nvPr/>
        </p:nvSpPr>
        <p:spPr>
          <a:xfrm>
            <a:off x="7649029" y="11466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E9B4844B-4407-F630-3C7D-A1998F0664C6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How brand archetypes connect people</a:t>
            </a:r>
          </a:p>
        </p:txBody>
      </p:sp>
    </p:spTree>
    <p:extLst>
      <p:ext uri="{BB962C8B-B14F-4D97-AF65-F5344CB8AC3E}">
        <p14:creationId xmlns:p14="http://schemas.microsoft.com/office/powerpoint/2010/main" val="222599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2CD15B-66BE-05C5-1637-49EE6BEF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90" y="2958050"/>
            <a:ext cx="12762485" cy="33121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46ACE68-28A3-E1DF-36DB-384C001375DF}"/>
              </a:ext>
            </a:extLst>
          </p:cNvPr>
          <p:cNvSpPr txBox="1"/>
          <p:nvPr/>
        </p:nvSpPr>
        <p:spPr>
          <a:xfrm>
            <a:off x="1458706" y="6717165"/>
            <a:ext cx="2187264" cy="51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latin typeface="Futura Next Book" panose="020B0502020204020303" pitchFamily="34" charset="77"/>
              </a:rPr>
              <a:t>Brand’s vision/statement (Core Desire)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8BA0C8F-7B21-BE97-0EE4-1A474021C458}"/>
              </a:ext>
            </a:extLst>
          </p:cNvPr>
          <p:cNvSpPr/>
          <p:nvPr/>
        </p:nvSpPr>
        <p:spPr>
          <a:xfrm>
            <a:off x="1460654" y="5514125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8A63BC-0749-BE56-A8E3-1ADDB85697DE}"/>
              </a:ext>
            </a:extLst>
          </p:cNvPr>
          <p:cNvSpPr txBox="1"/>
          <p:nvPr/>
        </p:nvSpPr>
        <p:spPr>
          <a:xfrm>
            <a:off x="1519314" y="3814774"/>
            <a:ext cx="21648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Futura Next Book" panose="020B0502020204020303" pitchFamily="34" charset="77"/>
              </a:rPr>
              <a:t>Identify business objectives</a:t>
            </a:r>
          </a:p>
          <a:p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(Sales, Marketing &amp; Branding, Operations and Customer service)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D42A2C-D35C-6D50-DD52-B6255381CE50}"/>
              </a:ext>
            </a:extLst>
          </p:cNvPr>
          <p:cNvSpPr txBox="1"/>
          <p:nvPr/>
        </p:nvSpPr>
        <p:spPr>
          <a:xfrm>
            <a:off x="4397464" y="3076448"/>
            <a:ext cx="2484000" cy="518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200" dirty="0">
                <a:latin typeface="Futura Next Book" panose="020B0502020204020303" pitchFamily="34" charset="77"/>
              </a:rPr>
              <a:t>From persona: </a:t>
            </a:r>
          </a:p>
          <a:p>
            <a:pPr>
              <a:lnSpc>
                <a:spcPct val="120000"/>
              </a:lnSpc>
            </a:pPr>
            <a:r>
              <a:rPr lang="en-IN" sz="1200" dirty="0">
                <a:latin typeface="Futura Next Book" panose="020B0502020204020303" pitchFamily="34" charset="77"/>
              </a:rPr>
              <a:t>Demographic 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3080B-0597-3CF4-FC4B-9A67DA3B1F7F}"/>
              </a:ext>
            </a:extLst>
          </p:cNvPr>
          <p:cNvSpPr txBox="1"/>
          <p:nvPr/>
        </p:nvSpPr>
        <p:spPr>
          <a:xfrm>
            <a:off x="7355637" y="7025755"/>
            <a:ext cx="3502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Futura Next Book" panose="020B0502020204020303" pitchFamily="34" charset="77"/>
              </a:rPr>
              <a:t>Finding right archetype</a:t>
            </a:r>
          </a:p>
          <a:p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After evaluating your business goals and desires, including those of your audience, you should be able to find your right archetype!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7006E5-A507-2B36-0581-F5A017DCDE3C}"/>
              </a:ext>
            </a:extLst>
          </p:cNvPr>
          <p:cNvSpPr txBox="1"/>
          <p:nvPr/>
        </p:nvSpPr>
        <p:spPr>
          <a:xfrm>
            <a:off x="9051557" y="5779584"/>
            <a:ext cx="2690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Futura Next Book" panose="020B0502020204020303" pitchFamily="34" charset="77"/>
              </a:rPr>
              <a:t>Filter relevant archetype</a:t>
            </a:r>
          </a:p>
          <a:p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Narrow down the list by </a:t>
            </a: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removing unrelated archetypes.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519894C-91F2-58AC-0CC1-1B2989BC858B}"/>
              </a:ext>
            </a:extLst>
          </p:cNvPr>
          <p:cNvSpPr/>
          <p:nvPr/>
        </p:nvSpPr>
        <p:spPr>
          <a:xfrm>
            <a:off x="4390110" y="3714600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E7FAA74-C604-CAD4-B097-A64DEB7E55C6}"/>
              </a:ext>
            </a:extLst>
          </p:cNvPr>
          <p:cNvSpPr/>
          <p:nvPr/>
        </p:nvSpPr>
        <p:spPr>
          <a:xfrm>
            <a:off x="7360977" y="5833268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B72BEA8-B4F3-15EF-3F25-948F63F7FAC1}"/>
              </a:ext>
            </a:extLst>
          </p:cNvPr>
          <p:cNvSpPr/>
          <p:nvPr/>
        </p:nvSpPr>
        <p:spPr>
          <a:xfrm>
            <a:off x="5316676" y="4770049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BC74DCC-D8DE-5B75-C88E-D39D8DF098DF}"/>
              </a:ext>
            </a:extLst>
          </p:cNvPr>
          <p:cNvSpPr/>
          <p:nvPr/>
        </p:nvSpPr>
        <p:spPr>
          <a:xfrm>
            <a:off x="9031914" y="4800694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075E320-15F3-F002-278F-7954565DD91F}"/>
              </a:ext>
            </a:extLst>
          </p:cNvPr>
          <p:cNvSpPr/>
          <p:nvPr/>
        </p:nvSpPr>
        <p:spPr>
          <a:xfrm>
            <a:off x="1519314" y="2780687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4A9D6AA8-71D9-D780-7DA2-A74A904C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355764">
            <a:off x="1140667" y="4440820"/>
            <a:ext cx="98862" cy="17795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3784F22-B210-D1D0-4F7F-A327D90D4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26432">
            <a:off x="3731601" y="3149921"/>
            <a:ext cx="98862" cy="17795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456CECB-57D5-42D1-8FCB-39A89AB9F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94749">
            <a:off x="10868853" y="3434505"/>
            <a:ext cx="98862" cy="17795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C4D84A2-3813-7EFA-8265-56C9B86BD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4831">
            <a:off x="12930341" y="3046737"/>
            <a:ext cx="98862" cy="17795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8394D06-4075-2AF3-7762-284DD2F5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27460">
            <a:off x="8940996" y="3500191"/>
            <a:ext cx="98862" cy="17795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35BCC297-AE8E-D070-570C-B37C9FA1D249}"/>
              </a:ext>
            </a:extLst>
          </p:cNvPr>
          <p:cNvSpPr txBox="1"/>
          <p:nvPr/>
        </p:nvSpPr>
        <p:spPr>
          <a:xfrm>
            <a:off x="4641798" y="5691449"/>
            <a:ext cx="24197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Futura Next Book" panose="020B0502020204020303" pitchFamily="34" charset="77"/>
              </a:rPr>
              <a:t>From Persona: </a:t>
            </a:r>
          </a:p>
          <a:p>
            <a:r>
              <a:rPr lang="en-IN" sz="1200" dirty="0" err="1">
                <a:latin typeface="Futura Next Book" panose="020B0502020204020303" pitchFamily="34" charset="77"/>
              </a:rPr>
              <a:t>Psychographical</a:t>
            </a:r>
            <a:r>
              <a:rPr lang="en-IN" sz="1200" dirty="0">
                <a:latin typeface="Futura Next Book" panose="020B0502020204020303" pitchFamily="34" charset="77"/>
              </a:rPr>
              <a:t> data</a:t>
            </a:r>
          </a:p>
          <a:p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Attitudes, beliefs and values </a:t>
            </a: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of your target audience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B77633DF-6A1C-A761-9AE8-B279DA136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109" y="5779584"/>
            <a:ext cx="434154" cy="33308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6458096-1853-6723-DDD6-B27BC618D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928" y="3004432"/>
            <a:ext cx="335519" cy="39574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A7A43BC-D3CE-E5BE-1BE0-CB46A3080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805" y="3910620"/>
            <a:ext cx="439230" cy="42901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7C2647B-DCAD-D6BA-ECB6-BCC1B6D5D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404" y="4995777"/>
            <a:ext cx="412544" cy="412544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9529DC8-D21E-1AC8-1A46-0A3DDEF341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9683" y="6097521"/>
            <a:ext cx="386692" cy="36988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CBD3B865-8684-EDCE-D4FA-82AF5DD67A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364" y="5051291"/>
            <a:ext cx="432599" cy="413688"/>
          </a:xfrm>
          <a:prstGeom prst="rect">
            <a:avLst/>
          </a:prstGeom>
        </p:spPr>
      </p:pic>
      <p:sp>
        <p:nvSpPr>
          <p:cNvPr id="130" name="Title 5">
            <a:extLst>
              <a:ext uri="{FF2B5EF4-FFF2-40B4-BE49-F238E27FC236}">
                <a16:creationId xmlns:a16="http://schemas.microsoft.com/office/drawing/2014/main" id="{C5EBE258-EDFC-89D9-185B-B9898022AEC4}"/>
              </a:ext>
            </a:extLst>
          </p:cNvPr>
          <p:cNvSpPr txBox="1">
            <a:spLocks/>
          </p:cNvSpPr>
          <p:nvPr/>
        </p:nvSpPr>
        <p:spPr>
          <a:xfrm>
            <a:off x="1042754" y="1453991"/>
            <a:ext cx="2727420" cy="112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Know your brand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121B1E-197A-3B9D-C9CE-4CE298536998}"/>
              </a:ext>
            </a:extLst>
          </p:cNvPr>
          <p:cNvCxnSpPr>
            <a:cxnSpLocks/>
          </p:cNvCxnSpPr>
          <p:nvPr/>
        </p:nvCxnSpPr>
        <p:spPr>
          <a:xfrm>
            <a:off x="4204921" y="1989439"/>
            <a:ext cx="0" cy="6048000"/>
          </a:xfrm>
          <a:prstGeom prst="line">
            <a:avLst/>
          </a:prstGeom>
          <a:ln w="6350" cap="rnd">
            <a:solidFill>
              <a:schemeClr val="tx1">
                <a:lumMod val="65000"/>
                <a:lumOff val="35000"/>
              </a:schemeClr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itle 5">
            <a:extLst>
              <a:ext uri="{FF2B5EF4-FFF2-40B4-BE49-F238E27FC236}">
                <a16:creationId xmlns:a16="http://schemas.microsoft.com/office/drawing/2014/main" id="{4F52BD2F-3EB3-880F-1AE0-CDBF9BB4E699}"/>
              </a:ext>
            </a:extLst>
          </p:cNvPr>
          <p:cNvSpPr txBox="1">
            <a:spLocks/>
          </p:cNvSpPr>
          <p:nvPr/>
        </p:nvSpPr>
        <p:spPr>
          <a:xfrm>
            <a:off x="4432740" y="1601810"/>
            <a:ext cx="3240857" cy="112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Know your target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audience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4EC989E6-B2A7-8EF4-1DEB-F69938B9C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6249">
            <a:off x="6898856" y="6062805"/>
            <a:ext cx="98862" cy="177952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11F5991-CAA2-18B5-38CC-A4D41755EF88}"/>
              </a:ext>
            </a:extLst>
          </p:cNvPr>
          <p:cNvCxnSpPr>
            <a:cxnSpLocks/>
          </p:cNvCxnSpPr>
          <p:nvPr/>
        </p:nvCxnSpPr>
        <p:spPr>
          <a:xfrm>
            <a:off x="7152833" y="1989439"/>
            <a:ext cx="0" cy="6048000"/>
          </a:xfrm>
          <a:prstGeom prst="line">
            <a:avLst/>
          </a:prstGeom>
          <a:ln w="6350" cap="rnd">
            <a:solidFill>
              <a:schemeClr val="tx1">
                <a:lumMod val="65000"/>
                <a:lumOff val="35000"/>
              </a:schemeClr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itle 5">
            <a:extLst>
              <a:ext uri="{FF2B5EF4-FFF2-40B4-BE49-F238E27FC236}">
                <a16:creationId xmlns:a16="http://schemas.microsoft.com/office/drawing/2014/main" id="{E49426BF-F3F2-4370-7C54-6CD1D669E575}"/>
              </a:ext>
            </a:extLst>
          </p:cNvPr>
          <p:cNvSpPr txBox="1">
            <a:spLocks/>
          </p:cNvSpPr>
          <p:nvPr/>
        </p:nvSpPr>
        <p:spPr>
          <a:xfrm>
            <a:off x="7429794" y="1601810"/>
            <a:ext cx="3191713" cy="112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Learn the archetypes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7C497C65-0BF6-A0B0-EDB7-DFAFD2F6F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299275">
            <a:off x="11289877" y="5902242"/>
            <a:ext cx="98862" cy="177952"/>
          </a:xfrm>
          <a:prstGeom prst="rect">
            <a:avLst/>
          </a:prstGeom>
        </p:spPr>
      </p:pic>
      <p:sp>
        <p:nvSpPr>
          <p:cNvPr id="150" name="Oval 149">
            <a:extLst>
              <a:ext uri="{FF2B5EF4-FFF2-40B4-BE49-F238E27FC236}">
                <a16:creationId xmlns:a16="http://schemas.microsoft.com/office/drawing/2014/main" id="{59B49239-B4D3-AB22-A39D-726915FA0A80}"/>
              </a:ext>
            </a:extLst>
          </p:cNvPr>
          <p:cNvSpPr/>
          <p:nvPr/>
        </p:nvSpPr>
        <p:spPr>
          <a:xfrm>
            <a:off x="13431830" y="3769307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0F8EA81-07E8-C326-EF53-8139E5C3F44F}"/>
              </a:ext>
            </a:extLst>
          </p:cNvPr>
          <p:cNvSpPr txBox="1"/>
          <p:nvPr/>
        </p:nvSpPr>
        <p:spPr>
          <a:xfrm>
            <a:off x="11907532" y="4529796"/>
            <a:ext cx="16785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Futura Next Book" panose="020B0502020204020303" pitchFamily="34" charset="77"/>
              </a:rPr>
              <a:t>Archetypal mix</a:t>
            </a:r>
          </a:p>
          <a:p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Futura Next Book" panose="020B0502020204020303" pitchFamily="34" charset="77"/>
            </a:endParaRPr>
          </a:p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Next Book" panose="020B0502020204020303" pitchFamily="34" charset="77"/>
              </a:rPr>
              <a:t>Primary/secondary archetypes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F07084A4-AB95-D52D-8005-AECE4A16D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49032">
            <a:off x="3357552" y="6077006"/>
            <a:ext cx="98862" cy="177952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9B9C404-ED4B-2F47-A4C5-9E4487EE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06377">
            <a:off x="6301544" y="3306377"/>
            <a:ext cx="98862" cy="17795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4B5270-A51C-BF4A-29F6-F52659416920}"/>
              </a:ext>
            </a:extLst>
          </p:cNvPr>
          <p:cNvCxnSpPr>
            <a:cxnSpLocks/>
          </p:cNvCxnSpPr>
          <p:nvPr/>
        </p:nvCxnSpPr>
        <p:spPr>
          <a:xfrm>
            <a:off x="11633372" y="1989962"/>
            <a:ext cx="0" cy="6048000"/>
          </a:xfrm>
          <a:prstGeom prst="line">
            <a:avLst/>
          </a:prstGeom>
          <a:ln w="6350" cap="rnd">
            <a:solidFill>
              <a:schemeClr val="tx1">
                <a:lumMod val="65000"/>
                <a:lumOff val="35000"/>
              </a:schemeClr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5">
            <a:extLst>
              <a:ext uri="{FF2B5EF4-FFF2-40B4-BE49-F238E27FC236}">
                <a16:creationId xmlns:a16="http://schemas.microsoft.com/office/drawing/2014/main" id="{C0FA45BC-1133-44F2-A85A-AAFE33E37789}"/>
              </a:ext>
            </a:extLst>
          </p:cNvPr>
          <p:cNvSpPr txBox="1">
            <a:spLocks/>
          </p:cNvSpPr>
          <p:nvPr/>
        </p:nvSpPr>
        <p:spPr>
          <a:xfrm>
            <a:off x="11910332" y="1602333"/>
            <a:ext cx="3024867" cy="1121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Develop the right mix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9873B-595B-2E63-A8E9-ED42A08276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34886" y="4027579"/>
            <a:ext cx="333653" cy="333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5690F-5DD4-8334-A9BC-2B678BD3E316}"/>
              </a:ext>
            </a:extLst>
          </p:cNvPr>
          <p:cNvSpPr txBox="1"/>
          <p:nvPr/>
        </p:nvSpPr>
        <p:spPr>
          <a:xfrm>
            <a:off x="1458707" y="6454529"/>
            <a:ext cx="644740" cy="261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sz="1000" spc="80" dirty="0">
                <a:solidFill>
                  <a:srgbClr val="EF7B24"/>
                </a:solidFill>
                <a:latin typeface="Futura Next DemiBold" panose="020B0602020204020303" pitchFamily="34" charset="77"/>
              </a:rPr>
              <a:t>START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EBC6DB4-91DF-5CBA-5F89-80905230623B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How companies use brand archetypes</a:t>
            </a:r>
          </a:p>
        </p:txBody>
      </p:sp>
    </p:spTree>
    <p:extLst>
      <p:ext uri="{BB962C8B-B14F-4D97-AF65-F5344CB8AC3E}">
        <p14:creationId xmlns:p14="http://schemas.microsoft.com/office/powerpoint/2010/main" val="172968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28D76-453F-6230-8733-D9CC8A08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41" y="2053065"/>
            <a:ext cx="8375140" cy="2325248"/>
          </a:xfrm>
        </p:spPr>
        <p:txBody>
          <a:bodyPr>
            <a:noAutofit/>
          </a:bodyPr>
          <a:lstStyle/>
          <a:p>
            <a:r>
              <a:rPr lang="en-IN" sz="5400" dirty="0"/>
              <a:t>Types of archetypes</a:t>
            </a:r>
          </a:p>
        </p:txBody>
      </p:sp>
      <p:sp>
        <p:nvSpPr>
          <p:cNvPr id="2" name="Terminator 1">
            <a:extLst>
              <a:ext uri="{FF2B5EF4-FFF2-40B4-BE49-F238E27FC236}">
                <a16:creationId xmlns:a16="http://schemas.microsoft.com/office/drawing/2014/main" id="{6D12C316-55E6-3D9C-D13F-FE70EDF76949}"/>
              </a:ext>
            </a:extLst>
          </p:cNvPr>
          <p:cNvSpPr/>
          <p:nvPr/>
        </p:nvSpPr>
        <p:spPr>
          <a:xfrm>
            <a:off x="989277" y="1029330"/>
            <a:ext cx="1785544" cy="477379"/>
          </a:xfrm>
          <a:prstGeom prst="flowChartTerminator">
            <a:avLst/>
          </a:prstGeom>
          <a:solidFill>
            <a:srgbClr val="FF7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pc="60" dirty="0">
                <a:solidFill>
                  <a:schemeClr val="tx1"/>
                </a:solidFill>
                <a:latin typeface="Futura Next Book" panose="020B0502020204020303" pitchFamily="34" charset="77"/>
              </a:rPr>
              <a:t>visual design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C045566-E3E1-A403-6905-2F6453B6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42" y="5167512"/>
            <a:ext cx="4855213" cy="3032109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CC2E88B-1EB2-CF9A-B17D-775AC181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28" y="710477"/>
            <a:ext cx="1958754" cy="122325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56AB29C-39E5-79F2-E1C3-B85CDD5E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405" y="5167512"/>
            <a:ext cx="3618521" cy="27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MTV Roadies S09 | Watch MTV Roadies S09 Latest Episodes &amp; Videos - Voot">
            <a:extLst>
              <a:ext uri="{FF2B5EF4-FFF2-40B4-BE49-F238E27FC236}">
                <a16:creationId xmlns:a16="http://schemas.microsoft.com/office/drawing/2014/main" id="{1C3F1647-3F0E-4E42-7FDE-BB5E40258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5" r="26409"/>
          <a:stretch/>
        </p:blipFill>
        <p:spPr bwMode="auto">
          <a:xfrm>
            <a:off x="9346114" y="1630742"/>
            <a:ext cx="5035293" cy="599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9" y="1883962"/>
            <a:ext cx="3312090" cy="1006867"/>
          </a:xfrm>
        </p:spPr>
        <p:txBody>
          <a:bodyPr>
            <a:normAutofit/>
          </a:bodyPr>
          <a:lstStyle/>
          <a:p>
            <a:r>
              <a:rPr lang="en-IN" sz="1400" dirty="0"/>
              <a:t>Revolutionary mindset</a:t>
            </a:r>
          </a:p>
          <a:p>
            <a:r>
              <a:rPr lang="en-IN" sz="1400" dirty="0"/>
              <a:t>Oppose any form of rules</a:t>
            </a:r>
          </a:p>
          <a:p>
            <a:r>
              <a:rPr lang="en-IN" sz="1400" dirty="0"/>
              <a:t>Driven mostly by anger</a:t>
            </a:r>
          </a:p>
          <a:p>
            <a:pPr marL="0" indent="0">
              <a:buNone/>
            </a:pPr>
            <a:endParaRPr lang="en-IN" sz="1400" dirty="0"/>
          </a:p>
          <a:p>
            <a:endParaRPr lang="en-IN" sz="1400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Conformity</a:t>
            </a:r>
          </a:p>
          <a:p>
            <a:r>
              <a:rPr lang="en-IN" sz="1400" dirty="0"/>
              <a:t>Complacency</a:t>
            </a:r>
          </a:p>
          <a:p>
            <a:r>
              <a:rPr lang="en-IN" sz="1400" dirty="0"/>
              <a:t>Acceptance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Liberation </a:t>
            </a:r>
          </a:p>
          <a:p>
            <a:r>
              <a:rPr lang="en-IN" sz="1400" dirty="0"/>
              <a:t>Change</a:t>
            </a:r>
          </a:p>
          <a:p>
            <a:r>
              <a:rPr lang="en-IN" sz="1400" dirty="0"/>
              <a:t>Revenge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400" dirty="0"/>
          </a:p>
          <a:p>
            <a:endParaRPr lang="en-IN" sz="1400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Disruptive </a:t>
            </a:r>
          </a:p>
          <a:p>
            <a:r>
              <a:rPr lang="en-IN" sz="1400" dirty="0"/>
              <a:t>Rebellious </a:t>
            </a:r>
          </a:p>
          <a:p>
            <a:r>
              <a:rPr lang="en-IN" sz="1400" dirty="0"/>
              <a:t>Combative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017E68-637B-AC38-72DB-B0BDCC31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38" y="6550695"/>
            <a:ext cx="934133" cy="8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arley-Davidson - Wikipedia">
            <a:extLst>
              <a:ext uri="{FF2B5EF4-FFF2-40B4-BE49-F238E27FC236}">
                <a16:creationId xmlns:a16="http://schemas.microsoft.com/office/drawing/2014/main" id="{884CAD42-A627-6BC8-58A8-7EEBC68A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12" y="6514269"/>
            <a:ext cx="1137527" cy="8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iesel Logo PNG Transparent &amp; SVG Vector - Freebie Supply">
            <a:extLst>
              <a:ext uri="{FF2B5EF4-FFF2-40B4-BE49-F238E27FC236}">
                <a16:creationId xmlns:a16="http://schemas.microsoft.com/office/drawing/2014/main" id="{0B6741BE-C001-BB13-A070-F987ED05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80" y="6609038"/>
            <a:ext cx="1249160" cy="7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31DAD7A3-B604-2BD3-C499-5234A4AE58FA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outlaw</a:t>
            </a:r>
          </a:p>
        </p:txBody>
      </p:sp>
    </p:spTree>
    <p:extLst>
      <p:ext uri="{BB962C8B-B14F-4D97-AF65-F5344CB8AC3E}">
        <p14:creationId xmlns:p14="http://schemas.microsoft.com/office/powerpoint/2010/main" val="273803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ney Demand Insights for Q2 Earnings | Parrot Analytics">
            <a:extLst>
              <a:ext uri="{FF2B5EF4-FFF2-40B4-BE49-F238E27FC236}">
                <a16:creationId xmlns:a16="http://schemas.microsoft.com/office/drawing/2014/main" id="{9ADFC800-C68D-6D44-A057-FB4D116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5" r="23559"/>
          <a:stretch/>
        </p:blipFill>
        <p:spPr bwMode="auto">
          <a:xfrm>
            <a:off x="9350021" y="1620677"/>
            <a:ext cx="5035294" cy="600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FD16AB-638F-FB72-E18E-3EAB02453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38" y="6750669"/>
            <a:ext cx="1446996" cy="607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FFAD68-6EE4-ABBB-BCAB-6B0200B1FD07}"/>
              </a:ext>
            </a:extLst>
          </p:cNvPr>
          <p:cNvSpPr txBox="1"/>
          <p:nvPr/>
        </p:nvSpPr>
        <p:spPr>
          <a:xfrm>
            <a:off x="5065160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47828AF-8F12-A133-49BD-280756CC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38" y="945224"/>
            <a:ext cx="3312091" cy="1006866"/>
          </a:xfrm>
        </p:spPr>
        <p:txBody>
          <a:bodyPr>
            <a:normAutofit/>
          </a:bodyPr>
          <a:lstStyle/>
          <a:p>
            <a:r>
              <a:rPr lang="en-IN" sz="2800" dirty="0"/>
              <a:t>Characteristics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884AE5E-C526-06FE-2E01-CCD985061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639" y="1883962"/>
            <a:ext cx="3312090" cy="1006867"/>
          </a:xfrm>
        </p:spPr>
        <p:txBody>
          <a:bodyPr>
            <a:normAutofit fontScale="92500"/>
          </a:bodyPr>
          <a:lstStyle/>
          <a:p>
            <a:r>
              <a:rPr lang="en-IN" sz="1400" dirty="0"/>
              <a:t>Want to bend the laws of reality</a:t>
            </a:r>
          </a:p>
          <a:p>
            <a:r>
              <a:rPr lang="en-IN" sz="1400" dirty="0"/>
              <a:t>Believe they have limitless imagination</a:t>
            </a:r>
          </a:p>
          <a:p>
            <a:r>
              <a:rPr lang="en-IN" sz="1400" dirty="0"/>
              <a:t>Have thirst for knowledge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F676F580-95E9-76D2-35FA-EAE12050B265}"/>
              </a:ext>
            </a:extLst>
          </p:cNvPr>
          <p:cNvSpPr txBox="1">
            <a:spLocks/>
          </p:cNvSpPr>
          <p:nvPr/>
        </p:nvSpPr>
        <p:spPr>
          <a:xfrm>
            <a:off x="1047638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Fears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2F4960E4-95F9-51F0-1A4C-5F08E5A8BBEB}"/>
              </a:ext>
            </a:extLst>
          </p:cNvPr>
          <p:cNvSpPr txBox="1">
            <a:spLocks/>
          </p:cNvSpPr>
          <p:nvPr/>
        </p:nvSpPr>
        <p:spPr>
          <a:xfrm>
            <a:off x="1047639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Ignorance</a:t>
            </a:r>
          </a:p>
          <a:p>
            <a:r>
              <a:rPr lang="en-IN" sz="1400" dirty="0"/>
              <a:t>Consequences </a:t>
            </a:r>
          </a:p>
          <a:p>
            <a:r>
              <a:rPr lang="en-IN" sz="1400" dirty="0"/>
              <a:t>Doubt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6839D-2E2D-B597-0611-01804B043E46}"/>
              </a:ext>
            </a:extLst>
          </p:cNvPr>
          <p:cNvSpPr txBox="1"/>
          <p:nvPr/>
        </p:nvSpPr>
        <p:spPr>
          <a:xfrm>
            <a:off x="9462826" y="42535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1600" b="0" i="0" dirty="0">
              <a:latin typeface="Futura Next Book" panose="020B0502020204020303" pitchFamily="34" charset="77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BE05B6E3-3CB6-E0A7-BC66-A5589C59F681}"/>
              </a:ext>
            </a:extLst>
          </p:cNvPr>
          <p:cNvSpPr txBox="1">
            <a:spLocks/>
          </p:cNvSpPr>
          <p:nvPr/>
        </p:nvSpPr>
        <p:spPr>
          <a:xfrm>
            <a:off x="5445304" y="945224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Driving force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5AEEA946-EE85-CD5B-5E96-3E7ABA1E61B0}"/>
              </a:ext>
            </a:extLst>
          </p:cNvPr>
          <p:cNvSpPr txBox="1">
            <a:spLocks/>
          </p:cNvSpPr>
          <p:nvPr/>
        </p:nvSpPr>
        <p:spPr>
          <a:xfrm>
            <a:off x="5445305" y="1883962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Transformation</a:t>
            </a:r>
          </a:p>
          <a:p>
            <a:r>
              <a:rPr lang="en-IN" sz="1400" dirty="0"/>
              <a:t>Knowledge </a:t>
            </a:r>
          </a:p>
          <a:p>
            <a:r>
              <a:rPr lang="en-IN" sz="1400" dirty="0"/>
              <a:t>Vision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BEAE5DB1-EBBD-64BC-C4D4-79FBED38C3C0}"/>
              </a:ext>
            </a:extLst>
          </p:cNvPr>
          <p:cNvSpPr txBox="1">
            <a:spLocks/>
          </p:cNvSpPr>
          <p:nvPr/>
        </p:nvSpPr>
        <p:spPr>
          <a:xfrm>
            <a:off x="5445304" y="3278590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 voice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194575FD-5BB2-7DE8-ECFF-B57CAED345E0}"/>
              </a:ext>
            </a:extLst>
          </p:cNvPr>
          <p:cNvSpPr txBox="1">
            <a:spLocks/>
          </p:cNvSpPr>
          <p:nvPr/>
        </p:nvSpPr>
        <p:spPr>
          <a:xfrm>
            <a:off x="5445305" y="4217328"/>
            <a:ext cx="3312090" cy="1006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04" indent="-285704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85711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2pPr>
            <a:lvl3pPr marL="1428521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3pPr>
            <a:lvl4pPr marL="1999930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4pPr>
            <a:lvl5pPr marL="2571339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Mystical</a:t>
            </a:r>
          </a:p>
          <a:p>
            <a:r>
              <a:rPr lang="en-IN" sz="1400" dirty="0"/>
              <a:t>Informed </a:t>
            </a:r>
          </a:p>
          <a:p>
            <a:r>
              <a:rPr lang="en-IN" sz="1400" dirty="0"/>
              <a:t>Reassuring 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95AD577-9247-5050-C73A-461F3127B159}"/>
              </a:ext>
            </a:extLst>
          </p:cNvPr>
          <p:cNvSpPr txBox="1">
            <a:spLocks/>
          </p:cNvSpPr>
          <p:nvPr/>
        </p:nvSpPr>
        <p:spPr>
          <a:xfrm>
            <a:off x="1047638" y="5611956"/>
            <a:ext cx="3312091" cy="100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1428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u="sng" kern="1200">
                <a:solidFill>
                  <a:schemeClr val="tx1"/>
                </a:solidFill>
                <a:latin typeface="Futura Next Book" panose="020B0502020204020303" pitchFamily="34" charset="77"/>
                <a:ea typeface="+mj-ea"/>
                <a:cs typeface="+mj-cs"/>
              </a:defRPr>
            </a:lvl1pPr>
          </a:lstStyle>
          <a:p>
            <a:r>
              <a:rPr lang="en-IN" sz="2800" dirty="0"/>
              <a:t>Brands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42A12F1-7DE8-0CBD-0459-DA2A32C3F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458" y="6750670"/>
            <a:ext cx="1598838" cy="60705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FEAF361-A085-7559-40B2-8804137E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20" y="6868853"/>
            <a:ext cx="1841753" cy="37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416861EC-EE1E-EC02-9697-2310E6FB29A1}"/>
              </a:ext>
            </a:extLst>
          </p:cNvPr>
          <p:cNvSpPr txBox="1">
            <a:spLocks/>
          </p:cNvSpPr>
          <p:nvPr/>
        </p:nvSpPr>
        <p:spPr>
          <a:xfrm>
            <a:off x="1047638" y="587991"/>
            <a:ext cx="5743468" cy="28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142817" rtl="0" eaLnBrk="1" latinLnBrk="0" hangingPunct="1">
              <a:lnSpc>
                <a:spcPct val="9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Futura Next Book" panose="020B0502020204020303" pitchFamily="34" charset="77"/>
                <a:ea typeface="+mn-ea"/>
                <a:cs typeface="+mn-cs"/>
              </a:defRPr>
            </a:lvl1pPr>
            <a:lvl2pPr marL="571409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226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635" indent="0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42747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14156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85564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56973" indent="-285704" algn="l" defTabSz="1142817" rtl="0" eaLnBrk="1" latinLnBrk="0" hangingPunct="1">
              <a:lnSpc>
                <a:spcPct val="90000"/>
              </a:lnSpc>
              <a:spcBef>
                <a:spcPts val="625"/>
              </a:spcBef>
              <a:buFont typeface="Arial" panose="020B0604020202020204" pitchFamily="34" charset="0"/>
              <a:buChar char="•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magician</a:t>
            </a:r>
          </a:p>
        </p:txBody>
      </p:sp>
    </p:spTree>
    <p:extLst>
      <p:ext uri="{BB962C8B-B14F-4D97-AF65-F5344CB8AC3E}">
        <p14:creationId xmlns:p14="http://schemas.microsoft.com/office/powerpoint/2010/main" val="301302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1600" b="0" i="0" dirty="0" smtClean="0">
            <a:latin typeface="Futura Next Book" panose="020B05020202040203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Publicis Sapient">
      <a:majorFont>
        <a:latin typeface="Futura Next Medium"/>
        <a:ea typeface=""/>
        <a:cs typeface=""/>
      </a:majorFont>
      <a:minorFont>
        <a:latin typeface="Futura Next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BC64F0955A7A4CB67CEE1FEC504F14" ma:contentTypeVersion="4" ma:contentTypeDescription="Create a new document." ma:contentTypeScope="" ma:versionID="07abf34f4104e94eece6c510011c0aa7">
  <xsd:schema xmlns:xsd="http://www.w3.org/2001/XMLSchema" xmlns:xs="http://www.w3.org/2001/XMLSchema" xmlns:p="http://schemas.microsoft.com/office/2006/metadata/properties" xmlns:ns2="ceafd3fc-490d-428e-94f1-a573e673238e" xmlns:ns3="078d9d15-5747-4862-a779-b6101db27698" targetNamespace="http://schemas.microsoft.com/office/2006/metadata/properties" ma:root="true" ma:fieldsID="97444a33a237ed5357991fa668a26153" ns2:_="" ns3:_="">
    <xsd:import namespace="ceafd3fc-490d-428e-94f1-a573e673238e"/>
    <xsd:import namespace="078d9d15-5747-4862-a779-b6101db276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fd3fc-490d-428e-94f1-a573e67323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d9d15-5747-4862-a779-b6101db276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ADC8B-2EB5-42AD-873C-2AFFC3DBB25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217463-C891-4A50-B121-2E64EF9A08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46DC6-C39C-4850-99A4-16483DE58E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fd3fc-490d-428e-94f1-a573e673238e"/>
    <ds:schemaRef ds:uri="078d9d15-5747-4862-a779-b6101db276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3350</TotalTime>
  <Words>1396</Words>
  <Application>Microsoft Macintosh PowerPoint</Application>
  <PresentationFormat>Custom</PresentationFormat>
  <Paragraphs>374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Futura Next Book</vt:lpstr>
      <vt:lpstr>Futura Next DemiBold</vt:lpstr>
      <vt:lpstr>Futura Next Light</vt:lpstr>
      <vt:lpstr>FUTURANEXT-MEDIUM</vt:lpstr>
      <vt:lpstr>FUTURANEXT-MEDIUM</vt:lpstr>
      <vt:lpstr>Office Theme</vt:lpstr>
      <vt:lpstr>Brand Mark</vt:lpstr>
      <vt:lpstr>PowerPoint Presentation</vt:lpstr>
      <vt:lpstr>Brand archetypes</vt:lpstr>
      <vt:lpstr>PowerPoint Presentation</vt:lpstr>
      <vt:lpstr>What is archetype?</vt:lpstr>
      <vt:lpstr>By aligning a brand with one of the universal patterns of personality, you can build a brand personality that connects with your target audience on a personal and emotional level.</vt:lpstr>
      <vt:lpstr>PowerPoint Presentation</vt:lpstr>
      <vt:lpstr>Types of archetypes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Characteristics</vt:lpstr>
      <vt:lpstr>Archetype mix</vt:lpstr>
      <vt:lpstr>To make the best products on earth, and to leave the world better than we found it</vt:lpstr>
      <vt:lpstr>Hope this session helped you gain high level understanding of the relationship between brands and their consumers</vt:lpstr>
      <vt:lpstr>Some useful resource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Sameer Shetye</dc:creator>
  <cp:lastModifiedBy>Ankit Maurya</cp:lastModifiedBy>
  <cp:revision>133</cp:revision>
  <dcterms:created xsi:type="dcterms:W3CDTF">2022-08-05T06:21:18Z</dcterms:created>
  <dcterms:modified xsi:type="dcterms:W3CDTF">2022-08-26T08:52:38Z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0x010100A7BC64F0955A7A4CB67CEE1FEC504F14</vt:lpwstr>
  </property>
</Properties>
</file>